
<file path=[Content_Types].xml><?xml version="1.0" encoding="utf-8"?>
<Types xmlns="http://schemas.openxmlformats.org/package/2006/content-types">
  <Default ContentType="application/x-fontdata" Extension="fntdata"/>
  <Default ContentType="image/jpeg" Extension="jpeg"/>
  <Default ContentType="application/vnd.openxmlformats-package.relationships+xml" Extension="rels"/>
  <Default ContentType="application/xml" Extension="xml"/>
  <Override ContentType="application/vnd.openxmlformats-officedocument.extended-properties+xml" PartName="/docProps/app.xml"/>
  <Override ContentType="application/vnd.openxmlformats-package.core-properties+xml" PartName="/docProps/core.xml"/>
  <Override ContentType="application/vnd.openxmlformats-officedocument.presentationml.notesMaster+xml" PartName="/ppt/notesMasters/notesMaster1.xml"/>
  <Override ContentType="application/vnd.openxmlformats-officedocument.presentationml.notesSlide+xml" PartName="/ppt/notesSlides/notesSlide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tableStyles+xml" PartName="/ppt/tableStyle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<Relationships xmlns="http://schemas.openxmlformats.org/package/2006/relationships"><Relationship Id="rId1" Target="ppt/presentation.xml" Type="http://schemas.openxmlformats.org/officeDocument/2006/relationships/officeDocument"/><Relationship Id="rId2" Target="docProps/thumbnail.jpeg" Type="http://schemas.openxmlformats.org/package/2006/relationships/metadata/thumbnail"/><Relationship Id="rId3" Target="docProps/core.xml" Type="http://schemas.openxmlformats.org/package/2006/relationships/metadata/core-properties"/><Relationship Id="rId4" Target="docProps/app.xml" Type="http://schemas.openxmlformats.org/officeDocument/2006/relationships/extended-properties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embedTrueTypeFonts="true">
  <p:sldMasterIdLst>
    <p:sldMasterId id="2147483648" r:id="rId1"/>
  </p:sldMasterIdLst>
  <p:notesMasterIdLst>
    <p:notesMasterId r:id="rId7"/>
  </p:notesMasterIdLst>
  <p:sldIdLst>
    <p:sldId id="256" r:id="rId6"/>
  </p:sldIdLst>
  <p:sldSz cx="7772400" cy="10058400"/>
  <p:notesSz cx="6858000" cy="9144000"/>
  <p:embeddedFontLst>
    <p:embeddedFont>
      <p:font typeface="Georgia Bold" charset="1" panose="02040802050405020203"/>
      <p:regular r:id="rId10"/>
    </p:embeddedFont>
    <p:embeddedFont>
      <p:font typeface="Calibri (MS) Bold" charset="1" panose="020F0702030404030204"/>
      <p:regular r:id="rId11"/>
    </p:embeddedFont>
    <p:embeddedFont>
      <p:font typeface="Calibri (MS)" charset="1" panose="020F0502020204030204"/>
      <p:regular r:id="rId12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4" d="100"/>
          <a:sy n="74" d="100"/>
        </p:scale>
        <p:origin x="-109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<Relationships xmlns="http://schemas.openxmlformats.org/package/2006/relationships"><Relationship Id="rId1" Target="slideMasters/slideMaster1.xml" Type="http://schemas.openxmlformats.org/officeDocument/2006/relationships/slideMaster"/><Relationship Id="rId10" Target="fonts/font10.fntdata" Type="http://schemas.openxmlformats.org/officeDocument/2006/relationships/font"/><Relationship Id="rId11" Target="fonts/font11.fntdata" Type="http://schemas.openxmlformats.org/officeDocument/2006/relationships/font"/><Relationship Id="rId12" Target="fonts/font12.fntdata" Type="http://schemas.openxmlformats.org/officeDocument/2006/relationships/font"/><Relationship Id="rId2" Target="presProps.xml" Type="http://schemas.openxmlformats.org/officeDocument/2006/relationships/presProps"/><Relationship Id="rId3" Target="viewProps.xml" Type="http://schemas.openxmlformats.org/officeDocument/2006/relationships/viewProps"/><Relationship Id="rId4" Target="theme/theme1.xml" Type="http://schemas.openxmlformats.org/officeDocument/2006/relationships/theme"/><Relationship Id="rId5" Target="tableStyles.xml" Type="http://schemas.openxmlformats.org/officeDocument/2006/relationships/tableStyles"/><Relationship Id="rId6" Target="slides/slide1.xml" Type="http://schemas.openxmlformats.org/officeDocument/2006/relationships/slide"/><Relationship Id="rId7" Target="notesMasters/notesMaster1.xml" Type="http://schemas.openxmlformats.org/officeDocument/2006/relationships/notesMaster"/><Relationship Id="rId8" Target="theme/theme2.xml" Type="http://schemas.openxmlformats.org/officeDocument/2006/relationships/theme"/><Relationship Id="rId9" Target="notesSlides/notesSlide1.xml" Type="http://schemas.openxmlformats.org/officeDocument/2006/relationships/notesSlide"/></Relationships>
</file>

<file path=ppt/notesMasters/_rels/notesMaster1.xml.rels><?xml version="1.0" encoding="UTF-8" standalone="yes"?><Relationships xmlns="http://schemas.openxmlformats.org/package/2006/relationships"><Relationship Id="rId1" Target="../theme/theme2.xml" Type="http://schemas.openxmlformats.org/officeDocument/2006/relationships/theme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7268E1E-0E44-426D-905E-8AD9B19D2182}" type="datetimeFigureOut">
              <a:rPr lang="cs-CZ" smtClean="0"/>
              <a:t>1.7.2013</a:t>
            </a:fld>
            <a:endParaRPr lang="cs-CZ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cs-CZ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cs-C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71B2431-D351-4C6E-A3CF-9DFAC0E3E050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79888911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<Relationships xmlns="http://schemas.openxmlformats.org/package/2006/relationships"><Relationship Id="rId1" Target="../notesMasters/notesMaster1.xml" Type="http://schemas.openxmlformats.org/officeDocument/2006/relationships/notesMaster"/><Relationship Id="rId2" Target="../slides/slide1.xml" Type="http://schemas.openxmlformats.org/officeDocument/2006/relationships/slide"/></Relationships>
</file>

<file path=ppt/notesSlides/notesSlide1.xml><?xml version="1.0" encoding="utf-8"?>
<p:notes xmlns:p="http://schemas.openxmlformats.org/presentationml/2006/main" xmlns:a="http://schemas.openxmlformats.org/drawingml/2006/main">
  <p:cSld>
    <p:spTree xmlns:r="http://schemas.openxmlformats.org/officeDocument/2006/relationships"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 id="{B7268E1E-0E44-426D-905E-8AD9B19D2182}" type="datetimeFigureOut">
              <a:rPr lang="cs-CZ" smtClean="0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1</a:t>
            </a:r>
            <a:endParaRPr lang="en-US" smtClean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 id="{871B2431-D351-4C6E-A3CF-9DFAC0E3E050}" type="slidenum">
              <a:rPr lang="cs-CZ" smtClean="0"/>
              <a:t>‹#›</a:t>
            </a:r>
          </a:p>
        </p:txBody>
      </p:sp>
    </p:spTree>
  </p:cSld>
  <p:clrMapOvr>
    <a:masterClrMapping/>
  </p:clrMapOvr>
</p:notes>
</file>

<file path=ppt/slideLayouts/_rels/slideLayout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2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3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4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5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6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7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8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9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0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arget="../slideLayouts/slideLayout1.xml" Type="http://schemas.openxmlformats.org/officeDocument/2006/relationships/slideLayout"/><Relationship Id="rId10" Target="../slideLayouts/slideLayout10.xml" Type="http://schemas.openxmlformats.org/officeDocument/2006/relationships/slideLayout"/><Relationship Id="rId11" Target="../slideLayouts/slideLayout11.xml" Type="http://schemas.openxmlformats.org/officeDocument/2006/relationships/slideLayout"/><Relationship Id="rId12" Target="../theme/theme1.xml" Type="http://schemas.openxmlformats.org/officeDocument/2006/relationships/theme"/><Relationship Id="rId2" Target="../slideLayouts/slideLayout2.xml" Type="http://schemas.openxmlformats.org/officeDocument/2006/relationships/slideLayout"/><Relationship Id="rId3" Target="../slideLayouts/slideLayout3.xml" Type="http://schemas.openxmlformats.org/officeDocument/2006/relationships/slideLayout"/><Relationship Id="rId4" Target="../slideLayouts/slideLayout4.xml" Type="http://schemas.openxmlformats.org/officeDocument/2006/relationships/slideLayout"/><Relationship Id="rId5" Target="../slideLayouts/slideLayout5.xml" Type="http://schemas.openxmlformats.org/officeDocument/2006/relationships/slideLayout"/><Relationship Id="rId6" Target="../slideLayouts/slideLayout6.xml" Type="http://schemas.openxmlformats.org/officeDocument/2006/relationships/slideLayout"/><Relationship Id="rId7" Target="../slideLayouts/slideLayout7.xml" Type="http://schemas.openxmlformats.org/officeDocument/2006/relationships/slideLayout"/><Relationship Id="rId8" Target="../slideLayouts/slideLayout8.xml" Type="http://schemas.openxmlformats.org/officeDocument/2006/relationships/slideLayout"/><Relationship Id="rId9" Target="../slideLayouts/slideLayout9.xml" Type="http://schemas.openxmlformats.org/officeDocument/2006/relationships/slideLayout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notesSlides/notesSlide1.xml" Type="http://schemas.openxmlformats.org/officeDocument/2006/relationships/notesSlide"/><Relationship Id="rId3" Target="../media/image1.jpeg" Type="http://schemas.openxmlformats.org/officeDocument/2006/relationships/image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E6F2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10516" y="108000"/>
            <a:ext cx="7810538" cy="930126"/>
            <a:chOff x="0" y="0"/>
            <a:chExt cx="10414051" cy="1240168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8509" y="8509"/>
              <a:ext cx="10397109" cy="1223137"/>
            </a:xfrm>
            <a:custGeom>
              <a:avLst/>
              <a:gdLst/>
              <a:ahLst/>
              <a:cxnLst/>
              <a:rect r="r" b="b" t="t" l="l"/>
              <a:pathLst>
                <a:path h="1223137" w="10397109">
                  <a:moveTo>
                    <a:pt x="0" y="0"/>
                  </a:moveTo>
                  <a:lnTo>
                    <a:pt x="10397109" y="0"/>
                  </a:lnTo>
                  <a:lnTo>
                    <a:pt x="10397109" y="1223137"/>
                  </a:lnTo>
                  <a:lnTo>
                    <a:pt x="0" y="1223137"/>
                  </a:lnTo>
                  <a:close/>
                </a:path>
              </a:pathLst>
            </a:custGeom>
            <a:solidFill>
              <a:srgbClr val="1D5548"/>
            </a:solidFill>
          </p:spPr>
        </p:sp>
        <p:sp>
          <p:nvSpPr>
            <p:cNvPr name="Freeform 4" id="4"/>
            <p:cNvSpPr/>
            <p:nvPr/>
          </p:nvSpPr>
          <p:spPr>
            <a:xfrm flipH="false" flipV="false" rot="0">
              <a:off x="0" y="0"/>
              <a:ext cx="10414127" cy="1240155"/>
            </a:xfrm>
            <a:custGeom>
              <a:avLst/>
              <a:gdLst/>
              <a:ahLst/>
              <a:cxnLst/>
              <a:rect r="r" b="b" t="t" l="l"/>
              <a:pathLst>
                <a:path h="1240155" w="10414127">
                  <a:moveTo>
                    <a:pt x="8509" y="0"/>
                  </a:moveTo>
                  <a:lnTo>
                    <a:pt x="10405618" y="0"/>
                  </a:lnTo>
                  <a:cubicBezTo>
                    <a:pt x="10410317" y="0"/>
                    <a:pt x="10414127" y="3810"/>
                    <a:pt x="10414127" y="8509"/>
                  </a:cubicBezTo>
                  <a:lnTo>
                    <a:pt x="10414127" y="1231646"/>
                  </a:lnTo>
                  <a:cubicBezTo>
                    <a:pt x="10414127" y="1236345"/>
                    <a:pt x="10410317" y="1240155"/>
                    <a:pt x="10405618" y="1240155"/>
                  </a:cubicBezTo>
                  <a:lnTo>
                    <a:pt x="8509" y="1240155"/>
                  </a:lnTo>
                  <a:cubicBezTo>
                    <a:pt x="3810" y="1240155"/>
                    <a:pt x="0" y="1236345"/>
                    <a:pt x="0" y="1231646"/>
                  </a:cubicBezTo>
                  <a:lnTo>
                    <a:pt x="0" y="8509"/>
                  </a:lnTo>
                  <a:cubicBezTo>
                    <a:pt x="0" y="3810"/>
                    <a:pt x="3810" y="0"/>
                    <a:pt x="8509" y="0"/>
                  </a:cubicBezTo>
                  <a:moveTo>
                    <a:pt x="8509" y="17018"/>
                  </a:moveTo>
                  <a:lnTo>
                    <a:pt x="8509" y="8509"/>
                  </a:lnTo>
                  <a:lnTo>
                    <a:pt x="17018" y="8509"/>
                  </a:lnTo>
                  <a:lnTo>
                    <a:pt x="17018" y="1231646"/>
                  </a:lnTo>
                  <a:lnTo>
                    <a:pt x="8509" y="1231646"/>
                  </a:lnTo>
                  <a:lnTo>
                    <a:pt x="8509" y="1223137"/>
                  </a:lnTo>
                  <a:lnTo>
                    <a:pt x="10405618" y="1223137"/>
                  </a:lnTo>
                  <a:lnTo>
                    <a:pt x="10405618" y="1231646"/>
                  </a:lnTo>
                  <a:lnTo>
                    <a:pt x="10397110" y="1231646"/>
                  </a:lnTo>
                  <a:lnTo>
                    <a:pt x="10397110" y="8509"/>
                  </a:lnTo>
                  <a:lnTo>
                    <a:pt x="10405618" y="8509"/>
                  </a:lnTo>
                  <a:lnTo>
                    <a:pt x="10405618" y="17018"/>
                  </a:lnTo>
                  <a:lnTo>
                    <a:pt x="8509" y="17018"/>
                  </a:lnTo>
                  <a:close/>
                </a:path>
              </a:pathLst>
            </a:custGeom>
            <a:solidFill>
              <a:srgbClr val="1D5548"/>
            </a:solidFill>
          </p:spPr>
        </p:sp>
      </p:grpSp>
      <p:grpSp>
        <p:nvGrpSpPr>
          <p:cNvPr name="Group 5" id="5"/>
          <p:cNvGrpSpPr/>
          <p:nvPr/>
        </p:nvGrpSpPr>
        <p:grpSpPr>
          <a:xfrm rot="0">
            <a:off x="275215" y="133017"/>
            <a:ext cx="3486074" cy="321691"/>
            <a:chOff x="0" y="0"/>
            <a:chExt cx="4648098" cy="428922"/>
          </a:xfrm>
        </p:grpSpPr>
        <p:sp>
          <p:nvSpPr>
            <p:cNvPr name="Freeform 6" id="6"/>
            <p:cNvSpPr/>
            <p:nvPr/>
          </p:nvSpPr>
          <p:spPr>
            <a:xfrm flipH="false" flipV="false" rot="0">
              <a:off x="0" y="0"/>
              <a:ext cx="4648100" cy="428919"/>
            </a:xfrm>
            <a:custGeom>
              <a:avLst/>
              <a:gdLst/>
              <a:ahLst/>
              <a:cxnLst/>
              <a:rect r="r" b="b" t="t" l="l"/>
              <a:pathLst>
                <a:path h="428919" w="4648100">
                  <a:moveTo>
                    <a:pt x="0" y="0"/>
                  </a:moveTo>
                  <a:lnTo>
                    <a:pt x="4648100" y="0"/>
                  </a:lnTo>
                  <a:lnTo>
                    <a:pt x="4648100" y="428919"/>
                  </a:lnTo>
                  <a:lnTo>
                    <a:pt x="0" y="428919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0" t="-161248" r="0" b="-161061"/>
              </a:stretch>
            </a:blipFill>
          </p:spPr>
        </p:sp>
        <p:sp>
          <p:nvSpPr>
            <p:cNvPr name="TextBox 7" id="7"/>
            <p:cNvSpPr txBox="true"/>
            <p:nvPr/>
          </p:nvSpPr>
          <p:spPr>
            <a:xfrm>
              <a:off x="0" y="-9525"/>
              <a:ext cx="4648098" cy="438447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l">
                <a:lnSpc>
                  <a:spcPts val="2046"/>
                </a:lnSpc>
              </a:pPr>
              <a:r>
                <a:rPr lang="en-US" b="true" sz="1705">
                  <a:solidFill>
                    <a:srgbClr val="F9FDFB"/>
                  </a:solidFill>
                  <a:latin typeface="Georgia Bold"/>
                  <a:ea typeface="Georgia Bold"/>
                  <a:cs typeface="Georgia Bold"/>
                  <a:sym typeface="Georgia Bold"/>
                </a:rPr>
                <a:t>[Modern Cooperative</a:t>
              </a:r>
            </a:p>
          </p:txBody>
        </p:sp>
      </p:grpSp>
      <p:grpSp>
        <p:nvGrpSpPr>
          <p:cNvPr name="Group 8" id="8"/>
          <p:cNvGrpSpPr/>
          <p:nvPr/>
        </p:nvGrpSpPr>
        <p:grpSpPr>
          <a:xfrm rot="0">
            <a:off x="275215" y="431168"/>
            <a:ext cx="3210858" cy="165125"/>
            <a:chOff x="0" y="0"/>
            <a:chExt cx="4281145" cy="220167"/>
          </a:xfrm>
        </p:grpSpPr>
        <p:sp>
          <p:nvSpPr>
            <p:cNvPr name="Freeform 9" id="9"/>
            <p:cNvSpPr/>
            <p:nvPr/>
          </p:nvSpPr>
          <p:spPr>
            <a:xfrm flipH="false" flipV="false" rot="0">
              <a:off x="0" y="0"/>
              <a:ext cx="4281145" cy="220173"/>
            </a:xfrm>
            <a:custGeom>
              <a:avLst/>
              <a:gdLst/>
              <a:ahLst/>
              <a:cxnLst/>
              <a:rect r="r" b="b" t="t" l="l"/>
              <a:pathLst>
                <a:path h="220173" w="4281145">
                  <a:moveTo>
                    <a:pt x="0" y="0"/>
                  </a:moveTo>
                  <a:lnTo>
                    <a:pt x="4281145" y="0"/>
                  </a:lnTo>
                  <a:lnTo>
                    <a:pt x="4281145" y="220173"/>
                  </a:lnTo>
                  <a:lnTo>
                    <a:pt x="0" y="220173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0" t="-328877" r="0" b="-328874"/>
              </a:stretch>
            </a:blipFill>
          </p:spPr>
        </p:sp>
        <p:sp>
          <p:nvSpPr>
            <p:cNvPr name="TextBox 10" id="10"/>
            <p:cNvSpPr txBox="true"/>
            <p:nvPr/>
          </p:nvSpPr>
          <p:spPr>
            <a:xfrm>
              <a:off x="0" y="-19050"/>
              <a:ext cx="4281145" cy="239217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l">
                <a:lnSpc>
                  <a:spcPts val="842"/>
                </a:lnSpc>
              </a:pPr>
              <a:r>
                <a:rPr lang="en-US" b="true" sz="702" spc="300">
                  <a:solidFill>
                    <a:srgbClr val="C4E0D9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HEALTH BENEFITS</a:t>
              </a:r>
            </a:p>
          </p:txBody>
        </p:sp>
      </p:grpSp>
      <p:grpSp>
        <p:nvGrpSpPr>
          <p:cNvPr name="Group 11" id="11"/>
          <p:cNvGrpSpPr/>
          <p:nvPr/>
        </p:nvGrpSpPr>
        <p:grpSpPr>
          <a:xfrm rot="0">
            <a:off x="4855788" y="133017"/>
            <a:ext cx="2673163" cy="166926"/>
            <a:chOff x="0" y="0"/>
            <a:chExt cx="3564217" cy="222567"/>
          </a:xfrm>
        </p:grpSpPr>
        <p:sp>
          <p:nvSpPr>
            <p:cNvPr name="Freeform 12" id="12"/>
            <p:cNvSpPr/>
            <p:nvPr/>
          </p:nvSpPr>
          <p:spPr>
            <a:xfrm flipH="false" flipV="false" rot="0">
              <a:off x="8509" y="6620"/>
              <a:ext cx="3547237" cy="209358"/>
            </a:xfrm>
            <a:custGeom>
              <a:avLst/>
              <a:gdLst/>
              <a:ahLst/>
              <a:cxnLst/>
              <a:rect r="r" b="b" t="t" l="l"/>
              <a:pathLst>
                <a:path h="209358" w="3547237">
                  <a:moveTo>
                    <a:pt x="0" y="0"/>
                  </a:moveTo>
                  <a:lnTo>
                    <a:pt x="3547237" y="0"/>
                  </a:lnTo>
                  <a:lnTo>
                    <a:pt x="3547237" y="209358"/>
                  </a:lnTo>
                  <a:lnTo>
                    <a:pt x="0" y="209358"/>
                  </a:lnTo>
                  <a:close/>
                </a:path>
              </a:pathLst>
            </a:custGeom>
            <a:solidFill>
              <a:srgbClr val="F9FDFB"/>
            </a:solidFill>
          </p:spPr>
        </p:sp>
        <p:sp>
          <p:nvSpPr>
            <p:cNvPr name="Freeform 13" id="13"/>
            <p:cNvSpPr/>
            <p:nvPr/>
          </p:nvSpPr>
          <p:spPr>
            <a:xfrm flipH="false" flipV="false" rot="0">
              <a:off x="0" y="0"/>
              <a:ext cx="3564255" cy="222606"/>
            </a:xfrm>
            <a:custGeom>
              <a:avLst/>
              <a:gdLst/>
              <a:ahLst/>
              <a:cxnLst/>
              <a:rect r="r" b="b" t="t" l="l"/>
              <a:pathLst>
                <a:path h="222606" w="3564255">
                  <a:moveTo>
                    <a:pt x="8509" y="0"/>
                  </a:moveTo>
                  <a:lnTo>
                    <a:pt x="3555746" y="0"/>
                  </a:lnTo>
                  <a:cubicBezTo>
                    <a:pt x="3560445" y="0"/>
                    <a:pt x="3564255" y="2964"/>
                    <a:pt x="3564255" y="6620"/>
                  </a:cubicBezTo>
                  <a:lnTo>
                    <a:pt x="3564255" y="215978"/>
                  </a:lnTo>
                  <a:cubicBezTo>
                    <a:pt x="3564255" y="219633"/>
                    <a:pt x="3560445" y="222606"/>
                    <a:pt x="3555746" y="222606"/>
                  </a:cubicBezTo>
                  <a:lnTo>
                    <a:pt x="8509" y="222606"/>
                  </a:lnTo>
                  <a:cubicBezTo>
                    <a:pt x="3810" y="222606"/>
                    <a:pt x="0" y="219633"/>
                    <a:pt x="0" y="215978"/>
                  </a:cubicBezTo>
                  <a:lnTo>
                    <a:pt x="0" y="6620"/>
                  </a:lnTo>
                  <a:cubicBezTo>
                    <a:pt x="0" y="2964"/>
                    <a:pt x="3810" y="0"/>
                    <a:pt x="8509" y="0"/>
                  </a:cubicBezTo>
                  <a:moveTo>
                    <a:pt x="8509" y="13239"/>
                  </a:moveTo>
                  <a:lnTo>
                    <a:pt x="8509" y="6620"/>
                  </a:lnTo>
                  <a:lnTo>
                    <a:pt x="17018" y="6620"/>
                  </a:lnTo>
                  <a:lnTo>
                    <a:pt x="17018" y="215978"/>
                  </a:lnTo>
                  <a:lnTo>
                    <a:pt x="8509" y="215978"/>
                  </a:lnTo>
                  <a:lnTo>
                    <a:pt x="8509" y="209358"/>
                  </a:lnTo>
                  <a:lnTo>
                    <a:pt x="3555746" y="209358"/>
                  </a:lnTo>
                  <a:lnTo>
                    <a:pt x="3555746" y="215978"/>
                  </a:lnTo>
                  <a:lnTo>
                    <a:pt x="3547237" y="215978"/>
                  </a:lnTo>
                  <a:lnTo>
                    <a:pt x="3547237" y="6620"/>
                  </a:lnTo>
                  <a:lnTo>
                    <a:pt x="3555746" y="6620"/>
                  </a:lnTo>
                  <a:lnTo>
                    <a:pt x="3555746" y="13239"/>
                  </a:lnTo>
                  <a:lnTo>
                    <a:pt x="8509" y="13239"/>
                  </a:lnTo>
                  <a:close/>
                </a:path>
              </a:pathLst>
            </a:custGeom>
            <a:solidFill>
              <a:srgbClr val="E88A9B"/>
            </a:solidFill>
          </p:spPr>
        </p:sp>
      </p:grpSp>
      <p:grpSp>
        <p:nvGrpSpPr>
          <p:cNvPr name="Group 14" id="14"/>
          <p:cNvGrpSpPr/>
          <p:nvPr/>
        </p:nvGrpSpPr>
        <p:grpSpPr>
          <a:xfrm rot="0">
            <a:off x="4788760" y="128168"/>
            <a:ext cx="2660428" cy="201825"/>
            <a:chOff x="0" y="0"/>
            <a:chExt cx="3547237" cy="269100"/>
          </a:xfrm>
        </p:grpSpPr>
        <p:sp>
          <p:nvSpPr>
            <p:cNvPr name="Freeform 15" id="15"/>
            <p:cNvSpPr/>
            <p:nvPr/>
          </p:nvSpPr>
          <p:spPr>
            <a:xfrm flipH="false" flipV="false" rot="0">
              <a:off x="0" y="0"/>
              <a:ext cx="3547235" cy="269101"/>
            </a:xfrm>
            <a:custGeom>
              <a:avLst/>
              <a:gdLst/>
              <a:ahLst/>
              <a:cxnLst/>
              <a:rect r="r" b="b" t="t" l="l"/>
              <a:pathLst>
                <a:path h="269101" w="3547235">
                  <a:moveTo>
                    <a:pt x="0" y="0"/>
                  </a:moveTo>
                  <a:lnTo>
                    <a:pt x="3547235" y="0"/>
                  </a:lnTo>
                  <a:lnTo>
                    <a:pt x="3547235" y="269101"/>
                  </a:lnTo>
                  <a:lnTo>
                    <a:pt x="0" y="269101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0" t="-206848" r="0" b="-206848"/>
              </a:stretch>
            </a:blipFill>
          </p:spPr>
        </p:sp>
        <p:sp>
          <p:nvSpPr>
            <p:cNvPr name="TextBox 16" id="16"/>
            <p:cNvSpPr txBox="true"/>
            <p:nvPr/>
          </p:nvSpPr>
          <p:spPr>
            <a:xfrm>
              <a:off x="0" y="-19050"/>
              <a:ext cx="3547237" cy="288150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ctr">
                <a:lnSpc>
                  <a:spcPts val="722"/>
                </a:lnSpc>
              </a:pPr>
              <a:r>
                <a:rPr lang="en-US" b="true" sz="601" spc="30">
                  <a:solidFill>
                    <a:srgbClr val="3A4A46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FOR ENTREPRENEURS &amp; SELF-EMPLOYED</a:t>
              </a:r>
            </a:p>
          </p:txBody>
        </p:sp>
      </p:grpSp>
      <p:grpSp>
        <p:nvGrpSpPr>
          <p:cNvPr name="Group 17" id="17"/>
          <p:cNvGrpSpPr/>
          <p:nvPr/>
        </p:nvGrpSpPr>
        <p:grpSpPr>
          <a:xfrm rot="0">
            <a:off x="3915523" y="293862"/>
            <a:ext cx="3533665" cy="550433"/>
            <a:chOff x="0" y="0"/>
            <a:chExt cx="4711554" cy="733911"/>
          </a:xfrm>
        </p:grpSpPr>
        <p:sp>
          <p:nvSpPr>
            <p:cNvPr name="Freeform 18" id="18"/>
            <p:cNvSpPr/>
            <p:nvPr/>
          </p:nvSpPr>
          <p:spPr>
            <a:xfrm flipH="false" flipV="false" rot="0">
              <a:off x="0" y="0"/>
              <a:ext cx="4711559" cy="733914"/>
            </a:xfrm>
            <a:custGeom>
              <a:avLst/>
              <a:gdLst/>
              <a:ahLst/>
              <a:cxnLst/>
              <a:rect r="r" b="b" t="t" l="l"/>
              <a:pathLst>
                <a:path h="733914" w="4711559">
                  <a:moveTo>
                    <a:pt x="0" y="0"/>
                  </a:moveTo>
                  <a:lnTo>
                    <a:pt x="4711559" y="0"/>
                  </a:lnTo>
                  <a:lnTo>
                    <a:pt x="4711559" y="733914"/>
                  </a:lnTo>
                  <a:lnTo>
                    <a:pt x="0" y="733914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0" t="-92889" r="-14229" b="-92889"/>
              </a:stretch>
            </a:blipFill>
          </p:spPr>
        </p:sp>
        <p:sp>
          <p:nvSpPr>
            <p:cNvPr name="TextBox 19" id="19"/>
            <p:cNvSpPr txBox="true"/>
            <p:nvPr/>
          </p:nvSpPr>
          <p:spPr>
            <a:xfrm>
              <a:off x="0" y="-9525"/>
              <a:ext cx="4711554" cy="743436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r">
                <a:lnSpc>
                  <a:spcPts val="1925"/>
                </a:lnSpc>
              </a:pPr>
              <a:r>
                <a:rPr lang="en-US" b="true" sz="1604">
                  <a:solidFill>
                    <a:srgbClr val="B5D0C0"/>
                  </a:solidFill>
                  <a:latin typeface="Georgia Bold"/>
                  <a:ea typeface="Georgia Bold"/>
                  <a:cs typeface="Georgia Bold"/>
                  <a:sym typeface="Georgia Bold"/>
                </a:rPr>
                <a:t>Real health coverage for people</a:t>
              </a:r>
            </a:p>
            <a:p>
              <a:pPr algn="r">
                <a:lnSpc>
                  <a:spcPts val="1925"/>
                </a:lnSpc>
              </a:pPr>
              <a:r>
                <a:rPr lang="en-US" b="true" sz="1604">
                  <a:solidFill>
                    <a:srgbClr val="B5D0C0"/>
                  </a:solidFill>
                  <a:latin typeface="Georgia Bold"/>
                  <a:ea typeface="Georgia Bold"/>
                  <a:cs typeface="Georgia Bold"/>
                  <a:sym typeface="Georgia Bold"/>
                </a:rPr>
                <a:t>who work for themselves.</a:t>
              </a:r>
            </a:p>
          </p:txBody>
        </p:sp>
      </p:grpSp>
      <p:grpSp>
        <p:nvGrpSpPr>
          <p:cNvPr name="Group 20" id="20"/>
          <p:cNvGrpSpPr/>
          <p:nvPr/>
        </p:nvGrpSpPr>
        <p:grpSpPr>
          <a:xfrm rot="0">
            <a:off x="217512" y="911019"/>
            <a:ext cx="7314629" cy="675361"/>
            <a:chOff x="0" y="0"/>
            <a:chExt cx="9752839" cy="900481"/>
          </a:xfrm>
        </p:grpSpPr>
        <p:sp>
          <p:nvSpPr>
            <p:cNvPr name="Freeform 21" id="21"/>
            <p:cNvSpPr/>
            <p:nvPr/>
          </p:nvSpPr>
          <p:spPr>
            <a:xfrm flipH="false" flipV="false" rot="0">
              <a:off x="7969" y="11109"/>
              <a:ext cx="9736974" cy="878263"/>
            </a:xfrm>
            <a:custGeom>
              <a:avLst/>
              <a:gdLst/>
              <a:ahLst/>
              <a:cxnLst/>
              <a:rect r="r" b="b" t="t" l="l"/>
              <a:pathLst>
                <a:path h="878263" w="9736974">
                  <a:moveTo>
                    <a:pt x="0" y="0"/>
                  </a:moveTo>
                  <a:lnTo>
                    <a:pt x="9736973" y="0"/>
                  </a:lnTo>
                  <a:lnTo>
                    <a:pt x="9736973" y="878263"/>
                  </a:lnTo>
                  <a:lnTo>
                    <a:pt x="0" y="878263"/>
                  </a:lnTo>
                  <a:close/>
                </a:path>
              </a:pathLst>
            </a:custGeom>
            <a:solidFill>
              <a:srgbClr val="2E7D6B"/>
            </a:solidFill>
          </p:spPr>
        </p:sp>
        <p:sp>
          <p:nvSpPr>
            <p:cNvPr name="Freeform 22" id="22"/>
            <p:cNvSpPr/>
            <p:nvPr/>
          </p:nvSpPr>
          <p:spPr>
            <a:xfrm flipH="false" flipV="false" rot="0">
              <a:off x="0" y="0"/>
              <a:ext cx="9752916" cy="900481"/>
            </a:xfrm>
            <a:custGeom>
              <a:avLst/>
              <a:gdLst/>
              <a:ahLst/>
              <a:cxnLst/>
              <a:rect r="r" b="b" t="t" l="l"/>
              <a:pathLst>
                <a:path h="900481" w="9752916">
                  <a:moveTo>
                    <a:pt x="7969" y="0"/>
                  </a:moveTo>
                  <a:lnTo>
                    <a:pt x="9744942" y="0"/>
                  </a:lnTo>
                  <a:cubicBezTo>
                    <a:pt x="9749343" y="0"/>
                    <a:pt x="9752916" y="4974"/>
                    <a:pt x="9752916" y="11109"/>
                  </a:cubicBezTo>
                  <a:lnTo>
                    <a:pt x="9752916" y="889372"/>
                  </a:lnTo>
                  <a:cubicBezTo>
                    <a:pt x="9752916" y="895507"/>
                    <a:pt x="9749343" y="900481"/>
                    <a:pt x="9744942" y="900481"/>
                  </a:cubicBezTo>
                  <a:lnTo>
                    <a:pt x="7969" y="900481"/>
                  </a:lnTo>
                  <a:cubicBezTo>
                    <a:pt x="3568" y="900481"/>
                    <a:pt x="0" y="895507"/>
                    <a:pt x="0" y="889372"/>
                  </a:cubicBezTo>
                  <a:lnTo>
                    <a:pt x="0" y="11109"/>
                  </a:lnTo>
                  <a:cubicBezTo>
                    <a:pt x="0" y="4974"/>
                    <a:pt x="3568" y="0"/>
                    <a:pt x="7969" y="0"/>
                  </a:cubicBezTo>
                  <a:moveTo>
                    <a:pt x="7969" y="22218"/>
                  </a:moveTo>
                  <a:lnTo>
                    <a:pt x="7969" y="11109"/>
                  </a:lnTo>
                  <a:lnTo>
                    <a:pt x="15937" y="11109"/>
                  </a:lnTo>
                  <a:lnTo>
                    <a:pt x="15937" y="889372"/>
                  </a:lnTo>
                  <a:lnTo>
                    <a:pt x="7969" y="889372"/>
                  </a:lnTo>
                  <a:lnTo>
                    <a:pt x="7969" y="878263"/>
                  </a:lnTo>
                  <a:lnTo>
                    <a:pt x="9744942" y="878263"/>
                  </a:lnTo>
                  <a:lnTo>
                    <a:pt x="9744942" y="889372"/>
                  </a:lnTo>
                  <a:lnTo>
                    <a:pt x="9736974" y="889372"/>
                  </a:lnTo>
                  <a:lnTo>
                    <a:pt x="9736974" y="11109"/>
                  </a:lnTo>
                  <a:lnTo>
                    <a:pt x="9744942" y="11109"/>
                  </a:lnTo>
                  <a:lnTo>
                    <a:pt x="9744942" y="22218"/>
                  </a:lnTo>
                  <a:lnTo>
                    <a:pt x="7969" y="22218"/>
                  </a:lnTo>
                  <a:close/>
                </a:path>
              </a:pathLst>
            </a:custGeom>
            <a:solidFill>
              <a:srgbClr val="2E7D6B"/>
            </a:solidFill>
          </p:spPr>
        </p:sp>
      </p:grpSp>
      <p:grpSp>
        <p:nvGrpSpPr>
          <p:cNvPr name="Group 23" id="23"/>
          <p:cNvGrpSpPr/>
          <p:nvPr/>
        </p:nvGrpSpPr>
        <p:grpSpPr>
          <a:xfrm rot="0">
            <a:off x="275215" y="972436"/>
            <a:ext cx="7247363" cy="537743"/>
            <a:chOff x="0" y="0"/>
            <a:chExt cx="9663151" cy="716991"/>
          </a:xfrm>
        </p:grpSpPr>
        <p:sp>
          <p:nvSpPr>
            <p:cNvPr name="Freeform 24" id="24"/>
            <p:cNvSpPr/>
            <p:nvPr/>
          </p:nvSpPr>
          <p:spPr>
            <a:xfrm flipH="false" flipV="false" rot="0">
              <a:off x="0" y="0"/>
              <a:ext cx="9663156" cy="716987"/>
            </a:xfrm>
            <a:custGeom>
              <a:avLst/>
              <a:gdLst/>
              <a:ahLst/>
              <a:cxnLst/>
              <a:rect r="r" b="b" t="t" l="l"/>
              <a:pathLst>
                <a:path h="716987" w="9663156">
                  <a:moveTo>
                    <a:pt x="0" y="0"/>
                  </a:moveTo>
                  <a:lnTo>
                    <a:pt x="9663156" y="0"/>
                  </a:lnTo>
                  <a:lnTo>
                    <a:pt x="9663156" y="716987"/>
                  </a:lnTo>
                  <a:lnTo>
                    <a:pt x="0" y="716987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0" t="-226782" r="0" b="-198434"/>
              </a:stretch>
            </a:blipFill>
          </p:spPr>
        </p:sp>
        <p:sp>
          <p:nvSpPr>
            <p:cNvPr name="TextBox 25" id="25"/>
            <p:cNvSpPr txBox="true"/>
            <p:nvPr/>
          </p:nvSpPr>
          <p:spPr>
            <a:xfrm>
              <a:off x="0" y="-28575"/>
              <a:ext cx="9663151" cy="745566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l">
                <a:lnSpc>
                  <a:spcPts val="1203"/>
                </a:lnSpc>
              </a:pPr>
              <a:r>
                <a:rPr lang="en-US" b="true" sz="1002">
                  <a:solidFill>
                    <a:srgbClr val="F9FDFB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A cooperative health benefit </a:t>
              </a:r>
              <a:r>
                <a:rPr lang="en-US" sz="1002">
                  <a:solidFill>
                    <a:srgbClr val="F9FDFB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built for self-employed professionals — combining a medical sharing plan, virtual primary care through Amaze Health, 1,100+ zero-cost medications, and an Rx program into one predictable monthly contribution. </a:t>
              </a:r>
              <a:r>
                <a:rPr lang="en-US" b="true" sz="1002">
                  <a:solidFill>
                    <a:srgbClr val="F9FDFB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No employer required.</a:t>
              </a:r>
            </a:p>
          </p:txBody>
        </p:sp>
      </p:grpSp>
      <p:grpSp>
        <p:nvGrpSpPr>
          <p:cNvPr name="Group 26" id="26"/>
          <p:cNvGrpSpPr/>
          <p:nvPr/>
        </p:nvGrpSpPr>
        <p:grpSpPr>
          <a:xfrm rot="0">
            <a:off x="275215" y="1605429"/>
            <a:ext cx="3669554" cy="146780"/>
            <a:chOff x="0" y="0"/>
            <a:chExt cx="4892738" cy="195707"/>
          </a:xfrm>
        </p:grpSpPr>
        <p:sp>
          <p:nvSpPr>
            <p:cNvPr name="Freeform 27" id="27"/>
            <p:cNvSpPr/>
            <p:nvPr/>
          </p:nvSpPr>
          <p:spPr>
            <a:xfrm flipH="false" flipV="false" rot="0">
              <a:off x="0" y="0"/>
              <a:ext cx="4892737" cy="195709"/>
            </a:xfrm>
            <a:custGeom>
              <a:avLst/>
              <a:gdLst/>
              <a:ahLst/>
              <a:cxnLst/>
              <a:rect r="r" b="b" t="t" l="l"/>
              <a:pathLst>
                <a:path h="195709" w="4892737">
                  <a:moveTo>
                    <a:pt x="0" y="0"/>
                  </a:moveTo>
                  <a:lnTo>
                    <a:pt x="4892737" y="0"/>
                  </a:lnTo>
                  <a:lnTo>
                    <a:pt x="4892737" y="195709"/>
                  </a:lnTo>
                  <a:lnTo>
                    <a:pt x="0" y="195709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0" t="-437126" r="0" b="-437125"/>
              </a:stretch>
            </a:blipFill>
          </p:spPr>
        </p:sp>
        <p:sp>
          <p:nvSpPr>
            <p:cNvPr name="TextBox 28" id="28"/>
            <p:cNvSpPr txBox="true"/>
            <p:nvPr/>
          </p:nvSpPr>
          <p:spPr>
            <a:xfrm>
              <a:off x="0" y="-19050"/>
              <a:ext cx="4892738" cy="214757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l">
                <a:lnSpc>
                  <a:spcPts val="782"/>
                </a:lnSpc>
              </a:pPr>
              <a:r>
                <a:rPr lang="en-US" b="true" sz="652" spc="200">
                  <a:solidFill>
                    <a:srgbClr val="1A4000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WHO THIS IS FOR</a:t>
              </a:r>
            </a:p>
          </p:txBody>
        </p:sp>
      </p:grpSp>
      <p:grpSp>
        <p:nvGrpSpPr>
          <p:cNvPr name="Group 29" id="29"/>
          <p:cNvGrpSpPr/>
          <p:nvPr/>
        </p:nvGrpSpPr>
        <p:grpSpPr>
          <a:xfrm rot="0">
            <a:off x="272034" y="1767373"/>
            <a:ext cx="1735646" cy="721938"/>
            <a:chOff x="0" y="0"/>
            <a:chExt cx="2314194" cy="962584"/>
          </a:xfrm>
        </p:grpSpPr>
        <p:sp>
          <p:nvSpPr>
            <p:cNvPr name="Freeform 30" id="30"/>
            <p:cNvSpPr/>
            <p:nvPr/>
          </p:nvSpPr>
          <p:spPr>
            <a:xfrm flipH="false" flipV="false" rot="0">
              <a:off x="4191" y="4191"/>
              <a:ext cx="2305812" cy="954151"/>
            </a:xfrm>
            <a:custGeom>
              <a:avLst/>
              <a:gdLst/>
              <a:ahLst/>
              <a:cxnLst/>
              <a:rect r="r" b="b" t="t" l="l"/>
              <a:pathLst>
                <a:path h="954151" w="2305812">
                  <a:moveTo>
                    <a:pt x="0" y="0"/>
                  </a:moveTo>
                  <a:lnTo>
                    <a:pt x="2305812" y="0"/>
                  </a:lnTo>
                  <a:lnTo>
                    <a:pt x="2305812" y="954151"/>
                  </a:lnTo>
                  <a:lnTo>
                    <a:pt x="0" y="954151"/>
                  </a:ln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name="Freeform 31" id="31"/>
            <p:cNvSpPr/>
            <p:nvPr/>
          </p:nvSpPr>
          <p:spPr>
            <a:xfrm flipH="false" flipV="false" rot="0">
              <a:off x="0" y="0"/>
              <a:ext cx="2314194" cy="962533"/>
            </a:xfrm>
            <a:custGeom>
              <a:avLst/>
              <a:gdLst/>
              <a:ahLst/>
              <a:cxnLst/>
              <a:rect r="r" b="b" t="t" l="l"/>
              <a:pathLst>
                <a:path h="962533" w="2314194">
                  <a:moveTo>
                    <a:pt x="4191" y="0"/>
                  </a:moveTo>
                  <a:lnTo>
                    <a:pt x="2310003" y="0"/>
                  </a:lnTo>
                  <a:cubicBezTo>
                    <a:pt x="2312289" y="0"/>
                    <a:pt x="2314194" y="1905"/>
                    <a:pt x="2314194" y="4191"/>
                  </a:cubicBezTo>
                  <a:lnTo>
                    <a:pt x="2314194" y="958342"/>
                  </a:lnTo>
                  <a:cubicBezTo>
                    <a:pt x="2314194" y="960628"/>
                    <a:pt x="2312289" y="962533"/>
                    <a:pt x="2310003" y="962533"/>
                  </a:cubicBezTo>
                  <a:lnTo>
                    <a:pt x="4191" y="962533"/>
                  </a:lnTo>
                  <a:cubicBezTo>
                    <a:pt x="1905" y="962533"/>
                    <a:pt x="0" y="960628"/>
                    <a:pt x="0" y="958342"/>
                  </a:cubicBezTo>
                  <a:lnTo>
                    <a:pt x="0" y="4191"/>
                  </a:lnTo>
                  <a:cubicBezTo>
                    <a:pt x="0" y="1905"/>
                    <a:pt x="1905" y="0"/>
                    <a:pt x="4191" y="0"/>
                  </a:cubicBezTo>
                  <a:moveTo>
                    <a:pt x="4191" y="8509"/>
                  </a:moveTo>
                  <a:lnTo>
                    <a:pt x="4191" y="4191"/>
                  </a:lnTo>
                  <a:lnTo>
                    <a:pt x="8509" y="4191"/>
                  </a:lnTo>
                  <a:lnTo>
                    <a:pt x="8509" y="958342"/>
                  </a:lnTo>
                  <a:lnTo>
                    <a:pt x="4191" y="958342"/>
                  </a:lnTo>
                  <a:lnTo>
                    <a:pt x="4191" y="954151"/>
                  </a:lnTo>
                  <a:lnTo>
                    <a:pt x="2310003" y="954151"/>
                  </a:lnTo>
                  <a:lnTo>
                    <a:pt x="2310003" y="958342"/>
                  </a:lnTo>
                  <a:lnTo>
                    <a:pt x="2305812" y="958342"/>
                  </a:lnTo>
                  <a:lnTo>
                    <a:pt x="2305812" y="4191"/>
                  </a:lnTo>
                  <a:lnTo>
                    <a:pt x="2310003" y="4191"/>
                  </a:lnTo>
                  <a:lnTo>
                    <a:pt x="2310003" y="8509"/>
                  </a:lnTo>
                  <a:lnTo>
                    <a:pt x="4191" y="8509"/>
                  </a:lnTo>
                  <a:close/>
                </a:path>
              </a:pathLst>
            </a:custGeom>
            <a:solidFill>
              <a:srgbClr val="D4E6E1"/>
            </a:solidFill>
          </p:spPr>
        </p:sp>
      </p:grpSp>
      <p:grpSp>
        <p:nvGrpSpPr>
          <p:cNvPr name="Group 32" id="32"/>
          <p:cNvGrpSpPr/>
          <p:nvPr/>
        </p:nvGrpSpPr>
        <p:grpSpPr>
          <a:xfrm rot="0">
            <a:off x="275215" y="1843954"/>
            <a:ext cx="1729273" cy="256870"/>
            <a:chOff x="0" y="0"/>
            <a:chExt cx="2305698" cy="342494"/>
          </a:xfrm>
        </p:grpSpPr>
        <p:sp>
          <p:nvSpPr>
            <p:cNvPr name="Freeform 33" id="33"/>
            <p:cNvSpPr/>
            <p:nvPr/>
          </p:nvSpPr>
          <p:spPr>
            <a:xfrm flipH="false" flipV="false" rot="0">
              <a:off x="0" y="0"/>
              <a:ext cx="2305702" cy="342492"/>
            </a:xfrm>
            <a:custGeom>
              <a:avLst/>
              <a:gdLst/>
              <a:ahLst/>
              <a:cxnLst/>
              <a:rect r="r" b="b" t="t" l="l"/>
              <a:pathLst>
                <a:path h="342492" w="2305702">
                  <a:moveTo>
                    <a:pt x="0" y="0"/>
                  </a:moveTo>
                  <a:lnTo>
                    <a:pt x="2305702" y="0"/>
                  </a:lnTo>
                  <a:lnTo>
                    <a:pt x="2305702" y="342492"/>
                  </a:lnTo>
                  <a:lnTo>
                    <a:pt x="0" y="342492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0" t="-81175" r="0" b="-81176"/>
              </a:stretch>
            </a:blipFill>
          </p:spPr>
        </p:sp>
        <p:sp>
          <p:nvSpPr>
            <p:cNvPr name="TextBox 34" id="34"/>
            <p:cNvSpPr txBox="true"/>
            <p:nvPr/>
          </p:nvSpPr>
          <p:spPr>
            <a:xfrm>
              <a:off x="0" y="-38100"/>
              <a:ext cx="2305698" cy="380594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ctr">
                <a:lnSpc>
                  <a:spcPts val="2167"/>
                </a:lnSpc>
              </a:pPr>
              <a:r>
                <a:rPr lang="en-US" sz="1805">
                  <a:solidFill>
                    <a:srgbClr val="1A4000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🏡</a:t>
              </a:r>
            </a:p>
          </p:txBody>
        </p:sp>
      </p:grpSp>
      <p:grpSp>
        <p:nvGrpSpPr>
          <p:cNvPr name="Group 35" id="35"/>
          <p:cNvGrpSpPr/>
          <p:nvPr/>
        </p:nvGrpSpPr>
        <p:grpSpPr>
          <a:xfrm rot="0">
            <a:off x="348605" y="2119170"/>
            <a:ext cx="1582493" cy="146780"/>
            <a:chOff x="0" y="0"/>
            <a:chExt cx="2109991" cy="195707"/>
          </a:xfrm>
        </p:grpSpPr>
        <p:sp>
          <p:nvSpPr>
            <p:cNvPr name="Freeform 36" id="36"/>
            <p:cNvSpPr/>
            <p:nvPr/>
          </p:nvSpPr>
          <p:spPr>
            <a:xfrm flipH="false" flipV="false" rot="0">
              <a:off x="0" y="0"/>
              <a:ext cx="2109993" cy="195709"/>
            </a:xfrm>
            <a:custGeom>
              <a:avLst/>
              <a:gdLst/>
              <a:ahLst/>
              <a:cxnLst/>
              <a:rect r="r" b="b" t="t" l="l"/>
              <a:pathLst>
                <a:path h="195709" w="2109993">
                  <a:moveTo>
                    <a:pt x="0" y="0"/>
                  </a:moveTo>
                  <a:lnTo>
                    <a:pt x="2109993" y="0"/>
                  </a:lnTo>
                  <a:lnTo>
                    <a:pt x="2109993" y="195709"/>
                  </a:lnTo>
                  <a:lnTo>
                    <a:pt x="0" y="195709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0" t="-160073" r="0" b="-160072"/>
              </a:stretch>
            </a:blipFill>
          </p:spPr>
        </p:sp>
        <p:sp>
          <p:nvSpPr>
            <p:cNvPr name="TextBox 37" id="37"/>
            <p:cNvSpPr txBox="true"/>
            <p:nvPr/>
          </p:nvSpPr>
          <p:spPr>
            <a:xfrm>
              <a:off x="0" y="-28575"/>
              <a:ext cx="2109991" cy="224282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ctr">
                <a:lnSpc>
                  <a:spcPts val="902"/>
                </a:lnSpc>
              </a:pPr>
              <a:r>
                <a:rPr lang="en-US" b="true" sz="752">
                  <a:solidFill>
                    <a:srgbClr val="1A4000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Real Estate Agents</a:t>
              </a:r>
            </a:p>
          </p:txBody>
        </p:sp>
      </p:grpSp>
      <p:grpSp>
        <p:nvGrpSpPr>
          <p:cNvPr name="Group 38" id="38"/>
          <p:cNvGrpSpPr/>
          <p:nvPr/>
        </p:nvGrpSpPr>
        <p:grpSpPr>
          <a:xfrm rot="0">
            <a:off x="348605" y="2265950"/>
            <a:ext cx="1582493" cy="201825"/>
            <a:chOff x="0" y="0"/>
            <a:chExt cx="2109991" cy="269100"/>
          </a:xfrm>
        </p:grpSpPr>
        <p:sp>
          <p:nvSpPr>
            <p:cNvPr name="Freeform 39" id="39"/>
            <p:cNvSpPr/>
            <p:nvPr/>
          </p:nvSpPr>
          <p:spPr>
            <a:xfrm flipH="false" flipV="false" rot="0">
              <a:off x="0" y="0"/>
              <a:ext cx="2109993" cy="269101"/>
            </a:xfrm>
            <a:custGeom>
              <a:avLst/>
              <a:gdLst/>
              <a:ahLst/>
              <a:cxnLst/>
              <a:rect r="r" b="b" t="t" l="l"/>
              <a:pathLst>
                <a:path h="269101" w="2109993">
                  <a:moveTo>
                    <a:pt x="0" y="0"/>
                  </a:moveTo>
                  <a:lnTo>
                    <a:pt x="2109993" y="0"/>
                  </a:lnTo>
                  <a:lnTo>
                    <a:pt x="2109993" y="269101"/>
                  </a:lnTo>
                  <a:lnTo>
                    <a:pt x="0" y="269101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0" t="-102780" r="0" b="-102780"/>
              </a:stretch>
            </a:blipFill>
          </p:spPr>
        </p:sp>
        <p:sp>
          <p:nvSpPr>
            <p:cNvPr name="TextBox 40" id="40"/>
            <p:cNvSpPr txBox="true"/>
            <p:nvPr/>
          </p:nvSpPr>
          <p:spPr>
            <a:xfrm>
              <a:off x="0" y="-19050"/>
              <a:ext cx="2109991" cy="288150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ctr">
                <a:lnSpc>
                  <a:spcPts val="782"/>
                </a:lnSpc>
              </a:pPr>
              <a:r>
                <a:rPr lang="en-US" sz="652">
                  <a:solidFill>
                    <a:srgbClr val="1A4000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Commission-based income, no employer plan — this was built for you.</a:t>
              </a:r>
            </a:p>
          </p:txBody>
        </p:sp>
      </p:grpSp>
      <p:grpSp>
        <p:nvGrpSpPr>
          <p:cNvPr name="Group 41" id="41"/>
          <p:cNvGrpSpPr/>
          <p:nvPr/>
        </p:nvGrpSpPr>
        <p:grpSpPr>
          <a:xfrm rot="0">
            <a:off x="2111397" y="1767373"/>
            <a:ext cx="1735646" cy="721938"/>
            <a:chOff x="0" y="0"/>
            <a:chExt cx="2314194" cy="962584"/>
          </a:xfrm>
        </p:grpSpPr>
        <p:sp>
          <p:nvSpPr>
            <p:cNvPr name="Freeform 42" id="42"/>
            <p:cNvSpPr/>
            <p:nvPr/>
          </p:nvSpPr>
          <p:spPr>
            <a:xfrm flipH="false" flipV="false" rot="0">
              <a:off x="4191" y="4191"/>
              <a:ext cx="2305812" cy="954151"/>
            </a:xfrm>
            <a:custGeom>
              <a:avLst/>
              <a:gdLst/>
              <a:ahLst/>
              <a:cxnLst/>
              <a:rect r="r" b="b" t="t" l="l"/>
              <a:pathLst>
                <a:path h="954151" w="2305812">
                  <a:moveTo>
                    <a:pt x="0" y="0"/>
                  </a:moveTo>
                  <a:lnTo>
                    <a:pt x="2305812" y="0"/>
                  </a:lnTo>
                  <a:lnTo>
                    <a:pt x="2305812" y="954151"/>
                  </a:lnTo>
                  <a:lnTo>
                    <a:pt x="0" y="954151"/>
                  </a:ln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name="Freeform 43" id="43"/>
            <p:cNvSpPr/>
            <p:nvPr/>
          </p:nvSpPr>
          <p:spPr>
            <a:xfrm flipH="false" flipV="false" rot="0">
              <a:off x="0" y="0"/>
              <a:ext cx="2314194" cy="962533"/>
            </a:xfrm>
            <a:custGeom>
              <a:avLst/>
              <a:gdLst/>
              <a:ahLst/>
              <a:cxnLst/>
              <a:rect r="r" b="b" t="t" l="l"/>
              <a:pathLst>
                <a:path h="962533" w="2314194">
                  <a:moveTo>
                    <a:pt x="4191" y="0"/>
                  </a:moveTo>
                  <a:lnTo>
                    <a:pt x="2310003" y="0"/>
                  </a:lnTo>
                  <a:cubicBezTo>
                    <a:pt x="2312289" y="0"/>
                    <a:pt x="2314194" y="1905"/>
                    <a:pt x="2314194" y="4191"/>
                  </a:cubicBezTo>
                  <a:lnTo>
                    <a:pt x="2314194" y="958342"/>
                  </a:lnTo>
                  <a:cubicBezTo>
                    <a:pt x="2314194" y="960628"/>
                    <a:pt x="2312289" y="962533"/>
                    <a:pt x="2310003" y="962533"/>
                  </a:cubicBezTo>
                  <a:lnTo>
                    <a:pt x="4191" y="962533"/>
                  </a:lnTo>
                  <a:cubicBezTo>
                    <a:pt x="1905" y="962533"/>
                    <a:pt x="0" y="960628"/>
                    <a:pt x="0" y="958342"/>
                  </a:cubicBezTo>
                  <a:lnTo>
                    <a:pt x="0" y="4191"/>
                  </a:lnTo>
                  <a:cubicBezTo>
                    <a:pt x="0" y="1905"/>
                    <a:pt x="1905" y="0"/>
                    <a:pt x="4191" y="0"/>
                  </a:cubicBezTo>
                  <a:moveTo>
                    <a:pt x="4191" y="8509"/>
                  </a:moveTo>
                  <a:lnTo>
                    <a:pt x="4191" y="4191"/>
                  </a:lnTo>
                  <a:lnTo>
                    <a:pt x="8509" y="4191"/>
                  </a:lnTo>
                  <a:lnTo>
                    <a:pt x="8509" y="958342"/>
                  </a:lnTo>
                  <a:lnTo>
                    <a:pt x="4191" y="958342"/>
                  </a:lnTo>
                  <a:lnTo>
                    <a:pt x="4191" y="954151"/>
                  </a:lnTo>
                  <a:lnTo>
                    <a:pt x="2310003" y="954151"/>
                  </a:lnTo>
                  <a:lnTo>
                    <a:pt x="2310003" y="958342"/>
                  </a:lnTo>
                  <a:lnTo>
                    <a:pt x="2305812" y="958342"/>
                  </a:lnTo>
                  <a:lnTo>
                    <a:pt x="2305812" y="4191"/>
                  </a:lnTo>
                  <a:lnTo>
                    <a:pt x="2310003" y="4191"/>
                  </a:lnTo>
                  <a:lnTo>
                    <a:pt x="2310003" y="8509"/>
                  </a:lnTo>
                  <a:lnTo>
                    <a:pt x="4191" y="8509"/>
                  </a:lnTo>
                  <a:close/>
                </a:path>
              </a:pathLst>
            </a:custGeom>
            <a:solidFill>
              <a:srgbClr val="D4E6E1"/>
            </a:solidFill>
          </p:spPr>
        </p:sp>
      </p:grpSp>
      <p:grpSp>
        <p:nvGrpSpPr>
          <p:cNvPr name="Group 44" id="44"/>
          <p:cNvGrpSpPr/>
          <p:nvPr/>
        </p:nvGrpSpPr>
        <p:grpSpPr>
          <a:xfrm rot="0">
            <a:off x="2114579" y="1843954"/>
            <a:ext cx="1729273" cy="256870"/>
            <a:chOff x="0" y="0"/>
            <a:chExt cx="2305698" cy="342494"/>
          </a:xfrm>
        </p:grpSpPr>
        <p:sp>
          <p:nvSpPr>
            <p:cNvPr name="Freeform 45" id="45"/>
            <p:cNvSpPr/>
            <p:nvPr/>
          </p:nvSpPr>
          <p:spPr>
            <a:xfrm flipH="false" flipV="false" rot="0">
              <a:off x="0" y="0"/>
              <a:ext cx="2305702" cy="342492"/>
            </a:xfrm>
            <a:custGeom>
              <a:avLst/>
              <a:gdLst/>
              <a:ahLst/>
              <a:cxnLst/>
              <a:rect r="r" b="b" t="t" l="l"/>
              <a:pathLst>
                <a:path h="342492" w="2305702">
                  <a:moveTo>
                    <a:pt x="0" y="0"/>
                  </a:moveTo>
                  <a:lnTo>
                    <a:pt x="2305702" y="0"/>
                  </a:lnTo>
                  <a:lnTo>
                    <a:pt x="2305702" y="342492"/>
                  </a:lnTo>
                  <a:lnTo>
                    <a:pt x="0" y="342492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0" t="-81175" r="0" b="-81176"/>
              </a:stretch>
            </a:blipFill>
          </p:spPr>
        </p:sp>
        <p:sp>
          <p:nvSpPr>
            <p:cNvPr name="TextBox 46" id="46"/>
            <p:cNvSpPr txBox="true"/>
            <p:nvPr/>
          </p:nvSpPr>
          <p:spPr>
            <a:xfrm>
              <a:off x="0" y="-38100"/>
              <a:ext cx="2305698" cy="380594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ctr">
                <a:lnSpc>
                  <a:spcPts val="2167"/>
                </a:lnSpc>
              </a:pPr>
              <a:r>
                <a:rPr lang="en-US" sz="1805">
                  <a:solidFill>
                    <a:srgbClr val="1A4000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🛡️</a:t>
              </a:r>
            </a:p>
          </p:txBody>
        </p:sp>
      </p:grpSp>
      <p:grpSp>
        <p:nvGrpSpPr>
          <p:cNvPr name="Group 47" id="47"/>
          <p:cNvGrpSpPr/>
          <p:nvPr/>
        </p:nvGrpSpPr>
        <p:grpSpPr>
          <a:xfrm rot="0">
            <a:off x="2187969" y="2119170"/>
            <a:ext cx="1582493" cy="146780"/>
            <a:chOff x="0" y="0"/>
            <a:chExt cx="2109991" cy="195707"/>
          </a:xfrm>
        </p:grpSpPr>
        <p:sp>
          <p:nvSpPr>
            <p:cNvPr name="Freeform 48" id="48"/>
            <p:cNvSpPr/>
            <p:nvPr/>
          </p:nvSpPr>
          <p:spPr>
            <a:xfrm flipH="false" flipV="false" rot="0">
              <a:off x="0" y="0"/>
              <a:ext cx="2109993" cy="195709"/>
            </a:xfrm>
            <a:custGeom>
              <a:avLst/>
              <a:gdLst/>
              <a:ahLst/>
              <a:cxnLst/>
              <a:rect r="r" b="b" t="t" l="l"/>
              <a:pathLst>
                <a:path h="195709" w="2109993">
                  <a:moveTo>
                    <a:pt x="0" y="0"/>
                  </a:moveTo>
                  <a:lnTo>
                    <a:pt x="2109993" y="0"/>
                  </a:lnTo>
                  <a:lnTo>
                    <a:pt x="2109993" y="195709"/>
                  </a:lnTo>
                  <a:lnTo>
                    <a:pt x="0" y="195709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0" t="-160073" r="0" b="-160072"/>
              </a:stretch>
            </a:blipFill>
          </p:spPr>
        </p:sp>
        <p:sp>
          <p:nvSpPr>
            <p:cNvPr name="TextBox 49" id="49"/>
            <p:cNvSpPr txBox="true"/>
            <p:nvPr/>
          </p:nvSpPr>
          <p:spPr>
            <a:xfrm>
              <a:off x="0" y="-28575"/>
              <a:ext cx="2109991" cy="224282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ctr">
                <a:lnSpc>
                  <a:spcPts val="902"/>
                </a:lnSpc>
              </a:pPr>
              <a:r>
                <a:rPr lang="en-US" b="true" sz="752">
                  <a:solidFill>
                    <a:srgbClr val="1A4000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Insurance Agents</a:t>
              </a:r>
            </a:p>
          </p:txBody>
        </p:sp>
      </p:grpSp>
      <p:grpSp>
        <p:nvGrpSpPr>
          <p:cNvPr name="Group 50" id="50"/>
          <p:cNvGrpSpPr/>
          <p:nvPr/>
        </p:nvGrpSpPr>
        <p:grpSpPr>
          <a:xfrm rot="0">
            <a:off x="2187969" y="2265950"/>
            <a:ext cx="1582493" cy="201825"/>
            <a:chOff x="0" y="0"/>
            <a:chExt cx="2109991" cy="269100"/>
          </a:xfrm>
        </p:grpSpPr>
        <p:sp>
          <p:nvSpPr>
            <p:cNvPr name="Freeform 51" id="51"/>
            <p:cNvSpPr/>
            <p:nvPr/>
          </p:nvSpPr>
          <p:spPr>
            <a:xfrm flipH="false" flipV="false" rot="0">
              <a:off x="0" y="0"/>
              <a:ext cx="2109993" cy="269101"/>
            </a:xfrm>
            <a:custGeom>
              <a:avLst/>
              <a:gdLst/>
              <a:ahLst/>
              <a:cxnLst/>
              <a:rect r="r" b="b" t="t" l="l"/>
              <a:pathLst>
                <a:path h="269101" w="2109993">
                  <a:moveTo>
                    <a:pt x="0" y="0"/>
                  </a:moveTo>
                  <a:lnTo>
                    <a:pt x="2109993" y="0"/>
                  </a:lnTo>
                  <a:lnTo>
                    <a:pt x="2109993" y="269101"/>
                  </a:lnTo>
                  <a:lnTo>
                    <a:pt x="0" y="269101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0" t="-102780" r="0" b="-102780"/>
              </a:stretch>
            </a:blipFill>
          </p:spPr>
        </p:sp>
        <p:sp>
          <p:nvSpPr>
            <p:cNvPr name="TextBox 52" id="52"/>
            <p:cNvSpPr txBox="true"/>
            <p:nvPr/>
          </p:nvSpPr>
          <p:spPr>
            <a:xfrm>
              <a:off x="0" y="-19050"/>
              <a:ext cx="2109991" cy="288150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ctr">
                <a:lnSpc>
                  <a:spcPts val="782"/>
                </a:lnSpc>
              </a:pPr>
              <a:r>
                <a:rPr lang="en-US" sz="652">
                  <a:solidFill>
                    <a:srgbClr val="1A4000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Independent brokers &amp; 1099 reps looking for smarter personal coverage.</a:t>
              </a:r>
            </a:p>
          </p:txBody>
        </p:sp>
      </p:grpSp>
      <p:grpSp>
        <p:nvGrpSpPr>
          <p:cNvPr name="Group 53" id="53"/>
          <p:cNvGrpSpPr/>
          <p:nvPr/>
        </p:nvGrpSpPr>
        <p:grpSpPr>
          <a:xfrm rot="0">
            <a:off x="3950760" y="1767373"/>
            <a:ext cx="1735646" cy="721938"/>
            <a:chOff x="0" y="0"/>
            <a:chExt cx="2314194" cy="962584"/>
          </a:xfrm>
        </p:grpSpPr>
        <p:sp>
          <p:nvSpPr>
            <p:cNvPr name="Freeform 54" id="54"/>
            <p:cNvSpPr/>
            <p:nvPr/>
          </p:nvSpPr>
          <p:spPr>
            <a:xfrm flipH="false" flipV="false" rot="0">
              <a:off x="4191" y="4191"/>
              <a:ext cx="2305812" cy="954151"/>
            </a:xfrm>
            <a:custGeom>
              <a:avLst/>
              <a:gdLst/>
              <a:ahLst/>
              <a:cxnLst/>
              <a:rect r="r" b="b" t="t" l="l"/>
              <a:pathLst>
                <a:path h="954151" w="2305812">
                  <a:moveTo>
                    <a:pt x="0" y="0"/>
                  </a:moveTo>
                  <a:lnTo>
                    <a:pt x="2305812" y="0"/>
                  </a:lnTo>
                  <a:lnTo>
                    <a:pt x="2305812" y="954151"/>
                  </a:lnTo>
                  <a:lnTo>
                    <a:pt x="0" y="954151"/>
                  </a:ln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name="Freeform 55" id="55"/>
            <p:cNvSpPr/>
            <p:nvPr/>
          </p:nvSpPr>
          <p:spPr>
            <a:xfrm flipH="false" flipV="false" rot="0">
              <a:off x="0" y="0"/>
              <a:ext cx="2314194" cy="962533"/>
            </a:xfrm>
            <a:custGeom>
              <a:avLst/>
              <a:gdLst/>
              <a:ahLst/>
              <a:cxnLst/>
              <a:rect r="r" b="b" t="t" l="l"/>
              <a:pathLst>
                <a:path h="962533" w="2314194">
                  <a:moveTo>
                    <a:pt x="4191" y="0"/>
                  </a:moveTo>
                  <a:lnTo>
                    <a:pt x="2310003" y="0"/>
                  </a:lnTo>
                  <a:cubicBezTo>
                    <a:pt x="2312289" y="0"/>
                    <a:pt x="2314194" y="1905"/>
                    <a:pt x="2314194" y="4191"/>
                  </a:cubicBezTo>
                  <a:lnTo>
                    <a:pt x="2314194" y="958342"/>
                  </a:lnTo>
                  <a:cubicBezTo>
                    <a:pt x="2314194" y="960628"/>
                    <a:pt x="2312289" y="962533"/>
                    <a:pt x="2310003" y="962533"/>
                  </a:cubicBezTo>
                  <a:lnTo>
                    <a:pt x="4191" y="962533"/>
                  </a:lnTo>
                  <a:cubicBezTo>
                    <a:pt x="1905" y="962533"/>
                    <a:pt x="0" y="960628"/>
                    <a:pt x="0" y="958342"/>
                  </a:cubicBezTo>
                  <a:lnTo>
                    <a:pt x="0" y="4191"/>
                  </a:lnTo>
                  <a:cubicBezTo>
                    <a:pt x="0" y="1905"/>
                    <a:pt x="1905" y="0"/>
                    <a:pt x="4191" y="0"/>
                  </a:cubicBezTo>
                  <a:moveTo>
                    <a:pt x="4191" y="8509"/>
                  </a:moveTo>
                  <a:lnTo>
                    <a:pt x="4191" y="4191"/>
                  </a:lnTo>
                  <a:lnTo>
                    <a:pt x="8509" y="4191"/>
                  </a:lnTo>
                  <a:lnTo>
                    <a:pt x="8509" y="958342"/>
                  </a:lnTo>
                  <a:lnTo>
                    <a:pt x="4191" y="958342"/>
                  </a:lnTo>
                  <a:lnTo>
                    <a:pt x="4191" y="954151"/>
                  </a:lnTo>
                  <a:lnTo>
                    <a:pt x="2310003" y="954151"/>
                  </a:lnTo>
                  <a:lnTo>
                    <a:pt x="2310003" y="958342"/>
                  </a:lnTo>
                  <a:lnTo>
                    <a:pt x="2305812" y="958342"/>
                  </a:lnTo>
                  <a:lnTo>
                    <a:pt x="2305812" y="4191"/>
                  </a:lnTo>
                  <a:lnTo>
                    <a:pt x="2310003" y="4191"/>
                  </a:lnTo>
                  <a:lnTo>
                    <a:pt x="2310003" y="8509"/>
                  </a:lnTo>
                  <a:lnTo>
                    <a:pt x="4191" y="8509"/>
                  </a:lnTo>
                  <a:close/>
                </a:path>
              </a:pathLst>
            </a:custGeom>
            <a:solidFill>
              <a:srgbClr val="D4E6E1"/>
            </a:solidFill>
          </p:spPr>
        </p:sp>
      </p:grpSp>
      <p:grpSp>
        <p:nvGrpSpPr>
          <p:cNvPr name="Group 56" id="56"/>
          <p:cNvGrpSpPr/>
          <p:nvPr/>
        </p:nvGrpSpPr>
        <p:grpSpPr>
          <a:xfrm rot="0">
            <a:off x="3953942" y="1843954"/>
            <a:ext cx="1729273" cy="256870"/>
            <a:chOff x="0" y="0"/>
            <a:chExt cx="2305698" cy="342494"/>
          </a:xfrm>
        </p:grpSpPr>
        <p:sp>
          <p:nvSpPr>
            <p:cNvPr name="Freeform 57" id="57"/>
            <p:cNvSpPr/>
            <p:nvPr/>
          </p:nvSpPr>
          <p:spPr>
            <a:xfrm flipH="false" flipV="false" rot="0">
              <a:off x="0" y="0"/>
              <a:ext cx="2305702" cy="342492"/>
            </a:xfrm>
            <a:custGeom>
              <a:avLst/>
              <a:gdLst/>
              <a:ahLst/>
              <a:cxnLst/>
              <a:rect r="r" b="b" t="t" l="l"/>
              <a:pathLst>
                <a:path h="342492" w="2305702">
                  <a:moveTo>
                    <a:pt x="0" y="0"/>
                  </a:moveTo>
                  <a:lnTo>
                    <a:pt x="2305702" y="0"/>
                  </a:lnTo>
                  <a:lnTo>
                    <a:pt x="2305702" y="342492"/>
                  </a:lnTo>
                  <a:lnTo>
                    <a:pt x="0" y="342492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0" t="-81175" r="0" b="-81176"/>
              </a:stretch>
            </a:blipFill>
          </p:spPr>
        </p:sp>
        <p:sp>
          <p:nvSpPr>
            <p:cNvPr name="TextBox 58" id="58"/>
            <p:cNvSpPr txBox="true"/>
            <p:nvPr/>
          </p:nvSpPr>
          <p:spPr>
            <a:xfrm>
              <a:off x="0" y="-38100"/>
              <a:ext cx="2305698" cy="380594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ctr">
                <a:lnSpc>
                  <a:spcPts val="2167"/>
                </a:lnSpc>
              </a:pPr>
              <a:r>
                <a:rPr lang="en-US" sz="1805">
                  <a:solidFill>
                    <a:srgbClr val="1A4000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🔧</a:t>
              </a:r>
            </a:p>
          </p:txBody>
        </p:sp>
      </p:grpSp>
      <p:grpSp>
        <p:nvGrpSpPr>
          <p:cNvPr name="Group 59" id="59"/>
          <p:cNvGrpSpPr/>
          <p:nvPr/>
        </p:nvGrpSpPr>
        <p:grpSpPr>
          <a:xfrm rot="0">
            <a:off x="4027332" y="2119170"/>
            <a:ext cx="1582493" cy="146780"/>
            <a:chOff x="0" y="0"/>
            <a:chExt cx="2109991" cy="195707"/>
          </a:xfrm>
        </p:grpSpPr>
        <p:sp>
          <p:nvSpPr>
            <p:cNvPr name="Freeform 60" id="60"/>
            <p:cNvSpPr/>
            <p:nvPr/>
          </p:nvSpPr>
          <p:spPr>
            <a:xfrm flipH="false" flipV="false" rot="0">
              <a:off x="0" y="0"/>
              <a:ext cx="2109993" cy="195709"/>
            </a:xfrm>
            <a:custGeom>
              <a:avLst/>
              <a:gdLst/>
              <a:ahLst/>
              <a:cxnLst/>
              <a:rect r="r" b="b" t="t" l="l"/>
              <a:pathLst>
                <a:path h="195709" w="2109993">
                  <a:moveTo>
                    <a:pt x="0" y="0"/>
                  </a:moveTo>
                  <a:lnTo>
                    <a:pt x="2109993" y="0"/>
                  </a:lnTo>
                  <a:lnTo>
                    <a:pt x="2109993" y="195709"/>
                  </a:lnTo>
                  <a:lnTo>
                    <a:pt x="0" y="195709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0" t="-160073" r="0" b="-160072"/>
              </a:stretch>
            </a:blipFill>
          </p:spPr>
        </p:sp>
        <p:sp>
          <p:nvSpPr>
            <p:cNvPr name="TextBox 61" id="61"/>
            <p:cNvSpPr txBox="true"/>
            <p:nvPr/>
          </p:nvSpPr>
          <p:spPr>
            <a:xfrm>
              <a:off x="0" y="-28575"/>
              <a:ext cx="2109991" cy="224282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ctr">
                <a:lnSpc>
                  <a:spcPts val="902"/>
                </a:lnSpc>
              </a:pPr>
              <a:r>
                <a:rPr lang="en-US" b="true" sz="752">
                  <a:solidFill>
                    <a:srgbClr val="1A4000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Tradespeople</a:t>
              </a:r>
            </a:p>
          </p:txBody>
        </p:sp>
      </p:grpSp>
      <p:grpSp>
        <p:nvGrpSpPr>
          <p:cNvPr name="Group 62" id="62"/>
          <p:cNvGrpSpPr/>
          <p:nvPr/>
        </p:nvGrpSpPr>
        <p:grpSpPr>
          <a:xfrm rot="0">
            <a:off x="4027332" y="2265950"/>
            <a:ext cx="1582493" cy="201825"/>
            <a:chOff x="0" y="0"/>
            <a:chExt cx="2109991" cy="269100"/>
          </a:xfrm>
        </p:grpSpPr>
        <p:sp>
          <p:nvSpPr>
            <p:cNvPr name="Freeform 63" id="63"/>
            <p:cNvSpPr/>
            <p:nvPr/>
          </p:nvSpPr>
          <p:spPr>
            <a:xfrm flipH="false" flipV="false" rot="0">
              <a:off x="0" y="0"/>
              <a:ext cx="2109993" cy="269101"/>
            </a:xfrm>
            <a:custGeom>
              <a:avLst/>
              <a:gdLst/>
              <a:ahLst/>
              <a:cxnLst/>
              <a:rect r="r" b="b" t="t" l="l"/>
              <a:pathLst>
                <a:path h="269101" w="2109993">
                  <a:moveTo>
                    <a:pt x="0" y="0"/>
                  </a:moveTo>
                  <a:lnTo>
                    <a:pt x="2109993" y="0"/>
                  </a:lnTo>
                  <a:lnTo>
                    <a:pt x="2109993" y="269101"/>
                  </a:lnTo>
                  <a:lnTo>
                    <a:pt x="0" y="269101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0" t="-102780" r="0" b="-102780"/>
              </a:stretch>
            </a:blipFill>
          </p:spPr>
        </p:sp>
        <p:sp>
          <p:nvSpPr>
            <p:cNvPr name="TextBox 64" id="64"/>
            <p:cNvSpPr txBox="true"/>
            <p:nvPr/>
          </p:nvSpPr>
          <p:spPr>
            <a:xfrm>
              <a:off x="0" y="-19050"/>
              <a:ext cx="2109991" cy="288150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ctr">
                <a:lnSpc>
                  <a:spcPts val="782"/>
                </a:lnSpc>
              </a:pPr>
              <a:r>
                <a:rPr lang="en-US" sz="652">
                  <a:solidFill>
                    <a:srgbClr val="1A4000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Handymen, electricians, plumbers — self-employed &amp; need real care access.</a:t>
              </a:r>
            </a:p>
          </p:txBody>
        </p:sp>
      </p:grpSp>
      <p:grpSp>
        <p:nvGrpSpPr>
          <p:cNvPr name="Group 65" id="65"/>
          <p:cNvGrpSpPr/>
          <p:nvPr/>
        </p:nvGrpSpPr>
        <p:grpSpPr>
          <a:xfrm rot="0">
            <a:off x="5790124" y="1767373"/>
            <a:ext cx="1735646" cy="721938"/>
            <a:chOff x="0" y="0"/>
            <a:chExt cx="2314194" cy="962584"/>
          </a:xfrm>
        </p:grpSpPr>
        <p:sp>
          <p:nvSpPr>
            <p:cNvPr name="Freeform 66" id="66"/>
            <p:cNvSpPr/>
            <p:nvPr/>
          </p:nvSpPr>
          <p:spPr>
            <a:xfrm flipH="false" flipV="false" rot="0">
              <a:off x="4191" y="4191"/>
              <a:ext cx="2305812" cy="954151"/>
            </a:xfrm>
            <a:custGeom>
              <a:avLst/>
              <a:gdLst/>
              <a:ahLst/>
              <a:cxnLst/>
              <a:rect r="r" b="b" t="t" l="l"/>
              <a:pathLst>
                <a:path h="954151" w="2305812">
                  <a:moveTo>
                    <a:pt x="0" y="0"/>
                  </a:moveTo>
                  <a:lnTo>
                    <a:pt x="2305812" y="0"/>
                  </a:lnTo>
                  <a:lnTo>
                    <a:pt x="2305812" y="954151"/>
                  </a:lnTo>
                  <a:lnTo>
                    <a:pt x="0" y="954151"/>
                  </a:ln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name="Freeform 67" id="67"/>
            <p:cNvSpPr/>
            <p:nvPr/>
          </p:nvSpPr>
          <p:spPr>
            <a:xfrm flipH="false" flipV="false" rot="0">
              <a:off x="0" y="0"/>
              <a:ext cx="2314194" cy="962533"/>
            </a:xfrm>
            <a:custGeom>
              <a:avLst/>
              <a:gdLst/>
              <a:ahLst/>
              <a:cxnLst/>
              <a:rect r="r" b="b" t="t" l="l"/>
              <a:pathLst>
                <a:path h="962533" w="2314194">
                  <a:moveTo>
                    <a:pt x="4191" y="0"/>
                  </a:moveTo>
                  <a:lnTo>
                    <a:pt x="2310003" y="0"/>
                  </a:lnTo>
                  <a:cubicBezTo>
                    <a:pt x="2312289" y="0"/>
                    <a:pt x="2314194" y="1905"/>
                    <a:pt x="2314194" y="4191"/>
                  </a:cubicBezTo>
                  <a:lnTo>
                    <a:pt x="2314194" y="958342"/>
                  </a:lnTo>
                  <a:cubicBezTo>
                    <a:pt x="2314194" y="960628"/>
                    <a:pt x="2312289" y="962533"/>
                    <a:pt x="2310003" y="962533"/>
                  </a:cubicBezTo>
                  <a:lnTo>
                    <a:pt x="4191" y="962533"/>
                  </a:lnTo>
                  <a:cubicBezTo>
                    <a:pt x="1905" y="962533"/>
                    <a:pt x="0" y="960628"/>
                    <a:pt x="0" y="958342"/>
                  </a:cubicBezTo>
                  <a:lnTo>
                    <a:pt x="0" y="4191"/>
                  </a:lnTo>
                  <a:cubicBezTo>
                    <a:pt x="0" y="1905"/>
                    <a:pt x="1905" y="0"/>
                    <a:pt x="4191" y="0"/>
                  </a:cubicBezTo>
                  <a:moveTo>
                    <a:pt x="4191" y="8509"/>
                  </a:moveTo>
                  <a:lnTo>
                    <a:pt x="4191" y="4191"/>
                  </a:lnTo>
                  <a:lnTo>
                    <a:pt x="8509" y="4191"/>
                  </a:lnTo>
                  <a:lnTo>
                    <a:pt x="8509" y="958342"/>
                  </a:lnTo>
                  <a:lnTo>
                    <a:pt x="4191" y="958342"/>
                  </a:lnTo>
                  <a:lnTo>
                    <a:pt x="4191" y="954151"/>
                  </a:lnTo>
                  <a:lnTo>
                    <a:pt x="2310003" y="954151"/>
                  </a:lnTo>
                  <a:lnTo>
                    <a:pt x="2310003" y="958342"/>
                  </a:lnTo>
                  <a:lnTo>
                    <a:pt x="2305812" y="958342"/>
                  </a:lnTo>
                  <a:lnTo>
                    <a:pt x="2305812" y="4191"/>
                  </a:lnTo>
                  <a:lnTo>
                    <a:pt x="2310003" y="4191"/>
                  </a:lnTo>
                  <a:lnTo>
                    <a:pt x="2310003" y="8509"/>
                  </a:lnTo>
                  <a:lnTo>
                    <a:pt x="4191" y="8509"/>
                  </a:lnTo>
                  <a:close/>
                </a:path>
              </a:pathLst>
            </a:custGeom>
            <a:solidFill>
              <a:srgbClr val="D4E6E1"/>
            </a:solidFill>
          </p:spPr>
        </p:sp>
      </p:grpSp>
      <p:grpSp>
        <p:nvGrpSpPr>
          <p:cNvPr name="Group 68" id="68"/>
          <p:cNvGrpSpPr/>
          <p:nvPr/>
        </p:nvGrpSpPr>
        <p:grpSpPr>
          <a:xfrm rot="0">
            <a:off x="5793305" y="1843954"/>
            <a:ext cx="1729273" cy="256870"/>
            <a:chOff x="0" y="0"/>
            <a:chExt cx="2305698" cy="342494"/>
          </a:xfrm>
        </p:grpSpPr>
        <p:sp>
          <p:nvSpPr>
            <p:cNvPr name="Freeform 69" id="69"/>
            <p:cNvSpPr/>
            <p:nvPr/>
          </p:nvSpPr>
          <p:spPr>
            <a:xfrm flipH="false" flipV="false" rot="0">
              <a:off x="0" y="0"/>
              <a:ext cx="2305702" cy="342492"/>
            </a:xfrm>
            <a:custGeom>
              <a:avLst/>
              <a:gdLst/>
              <a:ahLst/>
              <a:cxnLst/>
              <a:rect r="r" b="b" t="t" l="l"/>
              <a:pathLst>
                <a:path h="342492" w="2305702">
                  <a:moveTo>
                    <a:pt x="0" y="0"/>
                  </a:moveTo>
                  <a:lnTo>
                    <a:pt x="2305702" y="0"/>
                  </a:lnTo>
                  <a:lnTo>
                    <a:pt x="2305702" y="342492"/>
                  </a:lnTo>
                  <a:lnTo>
                    <a:pt x="0" y="342492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0" t="-81175" r="0" b="-81176"/>
              </a:stretch>
            </a:blipFill>
          </p:spPr>
        </p:sp>
        <p:sp>
          <p:nvSpPr>
            <p:cNvPr name="TextBox 70" id="70"/>
            <p:cNvSpPr txBox="true"/>
            <p:nvPr/>
          </p:nvSpPr>
          <p:spPr>
            <a:xfrm>
              <a:off x="0" y="-38100"/>
              <a:ext cx="2305698" cy="380594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ctr">
                <a:lnSpc>
                  <a:spcPts val="2167"/>
                </a:lnSpc>
              </a:pPr>
              <a:r>
                <a:rPr lang="en-US" sz="1805">
                  <a:solidFill>
                    <a:srgbClr val="1A4000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💼</a:t>
              </a:r>
            </a:p>
          </p:txBody>
        </p:sp>
      </p:grpSp>
      <p:grpSp>
        <p:nvGrpSpPr>
          <p:cNvPr name="Group 71" id="71"/>
          <p:cNvGrpSpPr/>
          <p:nvPr/>
        </p:nvGrpSpPr>
        <p:grpSpPr>
          <a:xfrm rot="0">
            <a:off x="5866695" y="2119170"/>
            <a:ext cx="1582493" cy="146780"/>
            <a:chOff x="0" y="0"/>
            <a:chExt cx="2109991" cy="195707"/>
          </a:xfrm>
        </p:grpSpPr>
        <p:sp>
          <p:nvSpPr>
            <p:cNvPr name="Freeform 72" id="72"/>
            <p:cNvSpPr/>
            <p:nvPr/>
          </p:nvSpPr>
          <p:spPr>
            <a:xfrm flipH="false" flipV="false" rot="0">
              <a:off x="0" y="0"/>
              <a:ext cx="2109993" cy="195709"/>
            </a:xfrm>
            <a:custGeom>
              <a:avLst/>
              <a:gdLst/>
              <a:ahLst/>
              <a:cxnLst/>
              <a:rect r="r" b="b" t="t" l="l"/>
              <a:pathLst>
                <a:path h="195709" w="2109993">
                  <a:moveTo>
                    <a:pt x="0" y="0"/>
                  </a:moveTo>
                  <a:lnTo>
                    <a:pt x="2109993" y="0"/>
                  </a:lnTo>
                  <a:lnTo>
                    <a:pt x="2109993" y="195709"/>
                  </a:lnTo>
                  <a:lnTo>
                    <a:pt x="0" y="195709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0" t="-160073" r="0" b="-160072"/>
              </a:stretch>
            </a:blipFill>
          </p:spPr>
        </p:sp>
        <p:sp>
          <p:nvSpPr>
            <p:cNvPr name="TextBox 73" id="73"/>
            <p:cNvSpPr txBox="true"/>
            <p:nvPr/>
          </p:nvSpPr>
          <p:spPr>
            <a:xfrm>
              <a:off x="0" y="-28575"/>
              <a:ext cx="2109991" cy="224282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ctr">
                <a:lnSpc>
                  <a:spcPts val="902"/>
                </a:lnSpc>
              </a:pPr>
              <a:r>
                <a:rPr lang="en-US" b="true" sz="752">
                  <a:solidFill>
                    <a:srgbClr val="1A4000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Freelancers &amp; Founders</a:t>
              </a:r>
            </a:p>
          </p:txBody>
        </p:sp>
      </p:grpSp>
      <p:grpSp>
        <p:nvGrpSpPr>
          <p:cNvPr name="Group 74" id="74"/>
          <p:cNvGrpSpPr/>
          <p:nvPr/>
        </p:nvGrpSpPr>
        <p:grpSpPr>
          <a:xfrm rot="0">
            <a:off x="5866695" y="2265950"/>
            <a:ext cx="1582493" cy="201825"/>
            <a:chOff x="0" y="0"/>
            <a:chExt cx="2109991" cy="269100"/>
          </a:xfrm>
        </p:grpSpPr>
        <p:sp>
          <p:nvSpPr>
            <p:cNvPr name="Freeform 75" id="75"/>
            <p:cNvSpPr/>
            <p:nvPr/>
          </p:nvSpPr>
          <p:spPr>
            <a:xfrm flipH="false" flipV="false" rot="0">
              <a:off x="0" y="0"/>
              <a:ext cx="2109993" cy="269101"/>
            </a:xfrm>
            <a:custGeom>
              <a:avLst/>
              <a:gdLst/>
              <a:ahLst/>
              <a:cxnLst/>
              <a:rect r="r" b="b" t="t" l="l"/>
              <a:pathLst>
                <a:path h="269101" w="2109993">
                  <a:moveTo>
                    <a:pt x="0" y="0"/>
                  </a:moveTo>
                  <a:lnTo>
                    <a:pt x="2109993" y="0"/>
                  </a:lnTo>
                  <a:lnTo>
                    <a:pt x="2109993" y="269101"/>
                  </a:lnTo>
                  <a:lnTo>
                    <a:pt x="0" y="269101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0" t="-102780" r="0" b="-102780"/>
              </a:stretch>
            </a:blipFill>
          </p:spPr>
        </p:sp>
        <p:sp>
          <p:nvSpPr>
            <p:cNvPr name="TextBox 76" id="76"/>
            <p:cNvSpPr txBox="true"/>
            <p:nvPr/>
          </p:nvSpPr>
          <p:spPr>
            <a:xfrm>
              <a:off x="0" y="-19050"/>
              <a:ext cx="2109991" cy="288150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ctr">
                <a:lnSpc>
                  <a:spcPts val="782"/>
                </a:lnSpc>
              </a:pPr>
              <a:r>
                <a:rPr lang="en-US" sz="652">
                  <a:solidFill>
                    <a:srgbClr val="1A4000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Consultants, creatives, coaches &amp; small business owners of all kinds.</a:t>
              </a:r>
            </a:p>
          </p:txBody>
        </p:sp>
      </p:grpSp>
      <p:grpSp>
        <p:nvGrpSpPr>
          <p:cNvPr name="Group 77" id="77"/>
          <p:cNvGrpSpPr/>
          <p:nvPr/>
        </p:nvGrpSpPr>
        <p:grpSpPr>
          <a:xfrm rot="0">
            <a:off x="281207" y="2568340"/>
            <a:ext cx="3669554" cy="146780"/>
            <a:chOff x="0" y="0"/>
            <a:chExt cx="4892738" cy="195707"/>
          </a:xfrm>
        </p:grpSpPr>
        <p:sp>
          <p:nvSpPr>
            <p:cNvPr name="Freeform 78" id="78"/>
            <p:cNvSpPr/>
            <p:nvPr/>
          </p:nvSpPr>
          <p:spPr>
            <a:xfrm flipH="false" flipV="false" rot="0">
              <a:off x="0" y="0"/>
              <a:ext cx="4892737" cy="195709"/>
            </a:xfrm>
            <a:custGeom>
              <a:avLst/>
              <a:gdLst/>
              <a:ahLst/>
              <a:cxnLst/>
              <a:rect r="r" b="b" t="t" l="l"/>
              <a:pathLst>
                <a:path h="195709" w="4892737">
                  <a:moveTo>
                    <a:pt x="0" y="0"/>
                  </a:moveTo>
                  <a:lnTo>
                    <a:pt x="4892737" y="0"/>
                  </a:lnTo>
                  <a:lnTo>
                    <a:pt x="4892737" y="195709"/>
                  </a:lnTo>
                  <a:lnTo>
                    <a:pt x="0" y="195709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0" t="-437126" r="0" b="-437125"/>
              </a:stretch>
            </a:blipFill>
          </p:spPr>
        </p:sp>
        <p:sp>
          <p:nvSpPr>
            <p:cNvPr name="TextBox 79" id="79"/>
            <p:cNvSpPr txBox="true"/>
            <p:nvPr/>
          </p:nvSpPr>
          <p:spPr>
            <a:xfrm>
              <a:off x="0" y="-19050"/>
              <a:ext cx="4892738" cy="214757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l">
                <a:lnSpc>
                  <a:spcPts val="782"/>
                </a:lnSpc>
              </a:pPr>
              <a:r>
                <a:rPr lang="en-US" b="true" sz="652" spc="200">
                  <a:solidFill>
                    <a:srgbClr val="1A4000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CHOOSE YOUR PLAN</a:t>
              </a:r>
            </a:p>
          </p:txBody>
        </p:sp>
      </p:grpSp>
      <p:grpSp>
        <p:nvGrpSpPr>
          <p:cNvPr name="Group 80" id="80"/>
          <p:cNvGrpSpPr/>
          <p:nvPr/>
        </p:nvGrpSpPr>
        <p:grpSpPr>
          <a:xfrm rot="0">
            <a:off x="298152" y="6255048"/>
            <a:ext cx="3669554" cy="146780"/>
            <a:chOff x="0" y="0"/>
            <a:chExt cx="4892738" cy="195707"/>
          </a:xfrm>
        </p:grpSpPr>
        <p:sp>
          <p:nvSpPr>
            <p:cNvPr name="Freeform 81" id="81"/>
            <p:cNvSpPr/>
            <p:nvPr/>
          </p:nvSpPr>
          <p:spPr>
            <a:xfrm flipH="false" flipV="false" rot="0">
              <a:off x="0" y="0"/>
              <a:ext cx="4892737" cy="195709"/>
            </a:xfrm>
            <a:custGeom>
              <a:avLst/>
              <a:gdLst/>
              <a:ahLst/>
              <a:cxnLst/>
              <a:rect r="r" b="b" t="t" l="l"/>
              <a:pathLst>
                <a:path h="195709" w="4892737">
                  <a:moveTo>
                    <a:pt x="0" y="0"/>
                  </a:moveTo>
                  <a:lnTo>
                    <a:pt x="4892737" y="0"/>
                  </a:lnTo>
                  <a:lnTo>
                    <a:pt x="4892737" y="195709"/>
                  </a:lnTo>
                  <a:lnTo>
                    <a:pt x="0" y="195709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0" t="-437126" r="0" b="-437125"/>
              </a:stretch>
            </a:blipFill>
          </p:spPr>
        </p:sp>
        <p:sp>
          <p:nvSpPr>
            <p:cNvPr name="TextBox 82" id="82"/>
            <p:cNvSpPr txBox="true"/>
            <p:nvPr/>
          </p:nvSpPr>
          <p:spPr>
            <a:xfrm>
              <a:off x="0" y="-19050"/>
              <a:ext cx="4892738" cy="214757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l">
                <a:lnSpc>
                  <a:spcPts val="782"/>
                </a:lnSpc>
              </a:pPr>
              <a:r>
                <a:rPr lang="en-US" b="true" sz="652" spc="200">
                  <a:solidFill>
                    <a:srgbClr val="2E7D6B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WHAT'S INCLUDED</a:t>
              </a:r>
            </a:p>
          </p:txBody>
        </p:sp>
      </p:grpSp>
      <p:grpSp>
        <p:nvGrpSpPr>
          <p:cNvPr name="Group 83" id="83"/>
          <p:cNvGrpSpPr/>
          <p:nvPr/>
        </p:nvGrpSpPr>
        <p:grpSpPr>
          <a:xfrm rot="0">
            <a:off x="272034" y="6378873"/>
            <a:ext cx="2336540" cy="2902287"/>
            <a:chOff x="0" y="0"/>
            <a:chExt cx="3115386" cy="3869715"/>
          </a:xfrm>
        </p:grpSpPr>
        <p:sp>
          <p:nvSpPr>
            <p:cNvPr name="Freeform 84" id="84"/>
            <p:cNvSpPr/>
            <p:nvPr/>
          </p:nvSpPr>
          <p:spPr>
            <a:xfrm flipH="false" flipV="false" rot="0">
              <a:off x="4191" y="3002"/>
              <a:ext cx="3106928" cy="3863694"/>
            </a:xfrm>
            <a:custGeom>
              <a:avLst/>
              <a:gdLst/>
              <a:ahLst/>
              <a:cxnLst/>
              <a:rect r="r" b="b" t="t" l="l"/>
              <a:pathLst>
                <a:path h="3863694" w="3106928">
                  <a:moveTo>
                    <a:pt x="0" y="0"/>
                  </a:moveTo>
                  <a:lnTo>
                    <a:pt x="3106928" y="0"/>
                  </a:lnTo>
                  <a:lnTo>
                    <a:pt x="3106928" y="3863693"/>
                  </a:lnTo>
                  <a:lnTo>
                    <a:pt x="0" y="3863693"/>
                  </a:ln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name="Freeform 85" id="85"/>
            <p:cNvSpPr/>
            <p:nvPr/>
          </p:nvSpPr>
          <p:spPr>
            <a:xfrm flipH="false" flipV="false" rot="0">
              <a:off x="0" y="0"/>
              <a:ext cx="3115310" cy="3869697"/>
            </a:xfrm>
            <a:custGeom>
              <a:avLst/>
              <a:gdLst/>
              <a:ahLst/>
              <a:cxnLst/>
              <a:rect r="r" b="b" t="t" l="l"/>
              <a:pathLst>
                <a:path h="3869697" w="3115310">
                  <a:moveTo>
                    <a:pt x="4191" y="0"/>
                  </a:moveTo>
                  <a:lnTo>
                    <a:pt x="3111119" y="0"/>
                  </a:lnTo>
                  <a:cubicBezTo>
                    <a:pt x="3113405" y="0"/>
                    <a:pt x="3115310" y="1364"/>
                    <a:pt x="3115310" y="3002"/>
                  </a:cubicBezTo>
                  <a:lnTo>
                    <a:pt x="3115310" y="3866695"/>
                  </a:lnTo>
                  <a:cubicBezTo>
                    <a:pt x="3115310" y="3868332"/>
                    <a:pt x="3113405" y="3869697"/>
                    <a:pt x="3111119" y="3869697"/>
                  </a:cubicBezTo>
                  <a:lnTo>
                    <a:pt x="4191" y="3869697"/>
                  </a:lnTo>
                  <a:cubicBezTo>
                    <a:pt x="1905" y="3869697"/>
                    <a:pt x="0" y="3868332"/>
                    <a:pt x="0" y="3866695"/>
                  </a:cubicBezTo>
                  <a:lnTo>
                    <a:pt x="0" y="3002"/>
                  </a:lnTo>
                  <a:cubicBezTo>
                    <a:pt x="0" y="1364"/>
                    <a:pt x="1905" y="0"/>
                    <a:pt x="4191" y="0"/>
                  </a:cubicBezTo>
                  <a:moveTo>
                    <a:pt x="4191" y="6095"/>
                  </a:moveTo>
                  <a:lnTo>
                    <a:pt x="4191" y="3002"/>
                  </a:lnTo>
                  <a:lnTo>
                    <a:pt x="8509" y="3002"/>
                  </a:lnTo>
                  <a:lnTo>
                    <a:pt x="8509" y="3866695"/>
                  </a:lnTo>
                  <a:lnTo>
                    <a:pt x="4191" y="3866695"/>
                  </a:lnTo>
                  <a:lnTo>
                    <a:pt x="4191" y="3863694"/>
                  </a:lnTo>
                  <a:lnTo>
                    <a:pt x="3111119" y="3863694"/>
                  </a:lnTo>
                  <a:lnTo>
                    <a:pt x="3111119" y="3866695"/>
                  </a:lnTo>
                  <a:lnTo>
                    <a:pt x="3106928" y="3866695"/>
                  </a:lnTo>
                  <a:lnTo>
                    <a:pt x="3106928" y="3002"/>
                  </a:lnTo>
                  <a:lnTo>
                    <a:pt x="3111119" y="3002"/>
                  </a:lnTo>
                  <a:lnTo>
                    <a:pt x="3111119" y="6095"/>
                  </a:lnTo>
                  <a:lnTo>
                    <a:pt x="4191" y="6095"/>
                  </a:lnTo>
                  <a:close/>
                </a:path>
              </a:pathLst>
            </a:custGeom>
            <a:solidFill>
              <a:srgbClr val="D4E6E1"/>
            </a:solidFill>
          </p:spPr>
        </p:sp>
      </p:grpSp>
      <p:grpSp>
        <p:nvGrpSpPr>
          <p:cNvPr name="Group 86" id="86"/>
          <p:cNvGrpSpPr/>
          <p:nvPr/>
        </p:nvGrpSpPr>
        <p:grpSpPr>
          <a:xfrm rot="0">
            <a:off x="385305" y="6429473"/>
            <a:ext cx="2109997" cy="167506"/>
            <a:chOff x="0" y="0"/>
            <a:chExt cx="2813329" cy="223341"/>
          </a:xfrm>
        </p:grpSpPr>
        <p:sp>
          <p:nvSpPr>
            <p:cNvPr name="Freeform 87" id="87"/>
            <p:cNvSpPr/>
            <p:nvPr/>
          </p:nvSpPr>
          <p:spPr>
            <a:xfrm flipH="false" flipV="false" rot="0">
              <a:off x="0" y="0"/>
              <a:ext cx="2813324" cy="223347"/>
            </a:xfrm>
            <a:custGeom>
              <a:avLst/>
              <a:gdLst/>
              <a:ahLst/>
              <a:cxnLst/>
              <a:rect r="r" b="b" t="t" l="l"/>
              <a:pathLst>
                <a:path h="223347" w="2813324">
                  <a:moveTo>
                    <a:pt x="0" y="0"/>
                  </a:moveTo>
                  <a:lnTo>
                    <a:pt x="2813324" y="0"/>
                  </a:lnTo>
                  <a:lnTo>
                    <a:pt x="2813324" y="223347"/>
                  </a:lnTo>
                  <a:lnTo>
                    <a:pt x="0" y="223347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0" t="-196149" r="0" b="-194726"/>
              </a:stretch>
            </a:blipFill>
          </p:spPr>
        </p:sp>
        <p:sp>
          <p:nvSpPr>
            <p:cNvPr name="TextBox 88" id="88"/>
            <p:cNvSpPr txBox="true"/>
            <p:nvPr/>
          </p:nvSpPr>
          <p:spPr>
            <a:xfrm>
              <a:off x="0" y="-9525"/>
              <a:ext cx="2813329" cy="232866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l">
                <a:lnSpc>
                  <a:spcPts val="1083"/>
                </a:lnSpc>
              </a:pPr>
              <a:r>
                <a:rPr lang="en-US" sz="902" b="true">
                  <a:solidFill>
                    <a:srgbClr val="1D5548"/>
                  </a:solidFill>
                  <a:latin typeface="Georgia Bold"/>
                  <a:ea typeface="Georgia Bold"/>
                  <a:cs typeface="Georgia Bold"/>
                  <a:sym typeface="Georgia Bold"/>
                </a:rPr>
                <a:t>Amaze Health</a:t>
              </a:r>
            </a:p>
          </p:txBody>
        </p:sp>
      </p:grpSp>
      <p:grpSp>
        <p:nvGrpSpPr>
          <p:cNvPr name="Group 89" id="89"/>
          <p:cNvGrpSpPr/>
          <p:nvPr/>
        </p:nvGrpSpPr>
        <p:grpSpPr>
          <a:xfrm rot="0">
            <a:off x="385305" y="6550662"/>
            <a:ext cx="2109997" cy="139397"/>
            <a:chOff x="0" y="0"/>
            <a:chExt cx="2813329" cy="185863"/>
          </a:xfrm>
        </p:grpSpPr>
        <p:sp>
          <p:nvSpPr>
            <p:cNvPr name="Freeform 90" id="90"/>
            <p:cNvSpPr/>
            <p:nvPr/>
          </p:nvSpPr>
          <p:spPr>
            <a:xfrm flipH="false" flipV="false" rot="0">
              <a:off x="0" y="0"/>
              <a:ext cx="2813324" cy="185862"/>
            </a:xfrm>
            <a:custGeom>
              <a:avLst/>
              <a:gdLst/>
              <a:ahLst/>
              <a:cxnLst/>
              <a:rect r="r" b="b" t="t" l="l"/>
              <a:pathLst>
                <a:path h="185862" w="2813324">
                  <a:moveTo>
                    <a:pt x="0" y="0"/>
                  </a:moveTo>
                  <a:lnTo>
                    <a:pt x="2813324" y="0"/>
                  </a:lnTo>
                  <a:lnTo>
                    <a:pt x="2813324" y="185862"/>
                  </a:lnTo>
                  <a:lnTo>
                    <a:pt x="0" y="185862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0" t="-248870" r="0" b="-241006"/>
              </a:stretch>
            </a:blipFill>
          </p:spPr>
        </p:sp>
        <p:sp>
          <p:nvSpPr>
            <p:cNvPr name="TextBox 91" id="91"/>
            <p:cNvSpPr txBox="true"/>
            <p:nvPr/>
          </p:nvSpPr>
          <p:spPr>
            <a:xfrm>
              <a:off x="0" y="-19050"/>
              <a:ext cx="2813329" cy="204913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l">
                <a:lnSpc>
                  <a:spcPts val="842"/>
                </a:lnSpc>
              </a:pPr>
              <a:r>
                <a:rPr lang="en-US" sz="702">
                  <a:solidFill>
                    <a:srgbClr val="6B7F7A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Included Virtual Care</a:t>
              </a:r>
            </a:p>
          </p:txBody>
        </p:sp>
      </p:grpSp>
      <p:grpSp>
        <p:nvGrpSpPr>
          <p:cNvPr name="Group 92" id="92"/>
          <p:cNvGrpSpPr/>
          <p:nvPr/>
        </p:nvGrpSpPr>
        <p:grpSpPr>
          <a:xfrm rot="0">
            <a:off x="378933" y="6660765"/>
            <a:ext cx="2122732" cy="47625"/>
            <a:chOff x="0" y="0"/>
            <a:chExt cx="2830309" cy="63500"/>
          </a:xfrm>
        </p:grpSpPr>
        <p:sp>
          <p:nvSpPr>
            <p:cNvPr name="Freeform 93" id="93"/>
            <p:cNvSpPr/>
            <p:nvPr/>
          </p:nvSpPr>
          <p:spPr>
            <a:xfrm flipH="false" flipV="false" rot="0">
              <a:off x="8509" y="0"/>
              <a:ext cx="2813304" cy="63525"/>
            </a:xfrm>
            <a:custGeom>
              <a:avLst/>
              <a:gdLst/>
              <a:ahLst/>
              <a:cxnLst/>
              <a:rect r="r" b="b" t="t" l="l"/>
              <a:pathLst>
                <a:path h="63525" w="2813304">
                  <a:moveTo>
                    <a:pt x="0" y="0"/>
                  </a:moveTo>
                  <a:lnTo>
                    <a:pt x="2813304" y="0"/>
                  </a:lnTo>
                  <a:lnTo>
                    <a:pt x="2813304" y="63525"/>
                  </a:lnTo>
                  <a:lnTo>
                    <a:pt x="0" y="63525"/>
                  </a:lnTo>
                  <a:close/>
                </a:path>
              </a:pathLst>
            </a:custGeom>
            <a:solidFill>
              <a:srgbClr val="E6F2EF"/>
            </a:solidFill>
          </p:spPr>
        </p:sp>
      </p:grpSp>
      <p:grpSp>
        <p:nvGrpSpPr>
          <p:cNvPr name="Group 94" id="94"/>
          <p:cNvGrpSpPr/>
          <p:nvPr/>
        </p:nvGrpSpPr>
        <p:grpSpPr>
          <a:xfrm rot="0">
            <a:off x="369761" y="6870315"/>
            <a:ext cx="104480" cy="74834"/>
            <a:chOff x="0" y="0"/>
            <a:chExt cx="139306" cy="99778"/>
          </a:xfrm>
        </p:grpSpPr>
        <p:sp>
          <p:nvSpPr>
            <p:cNvPr name="Freeform 95" id="95"/>
            <p:cNvSpPr/>
            <p:nvPr/>
          </p:nvSpPr>
          <p:spPr>
            <a:xfrm flipH="false" flipV="false" rot="0">
              <a:off x="8509" y="6095"/>
              <a:ext cx="122301" cy="87598"/>
            </a:xfrm>
            <a:custGeom>
              <a:avLst/>
              <a:gdLst/>
              <a:ahLst/>
              <a:cxnLst/>
              <a:rect r="r" b="b" t="t" l="l"/>
              <a:pathLst>
                <a:path h="87598" w="122301">
                  <a:moveTo>
                    <a:pt x="0" y="43753"/>
                  </a:moveTo>
                  <a:cubicBezTo>
                    <a:pt x="0" y="19557"/>
                    <a:pt x="27305" y="0"/>
                    <a:pt x="61087" y="0"/>
                  </a:cubicBezTo>
                  <a:cubicBezTo>
                    <a:pt x="94869" y="0"/>
                    <a:pt x="122301" y="19557"/>
                    <a:pt x="122301" y="43753"/>
                  </a:cubicBezTo>
                  <a:cubicBezTo>
                    <a:pt x="122301" y="67950"/>
                    <a:pt x="94869" y="87598"/>
                    <a:pt x="61087" y="87598"/>
                  </a:cubicBezTo>
                  <a:cubicBezTo>
                    <a:pt x="27305" y="87598"/>
                    <a:pt x="0" y="67950"/>
                    <a:pt x="0" y="43753"/>
                  </a:cubicBezTo>
                  <a:close/>
                </a:path>
              </a:pathLst>
            </a:custGeom>
            <a:solidFill>
              <a:srgbClr val="2E7D6B"/>
            </a:solidFill>
          </p:spPr>
        </p:sp>
        <p:sp>
          <p:nvSpPr>
            <p:cNvPr name="Freeform 96" id="96"/>
            <p:cNvSpPr/>
            <p:nvPr/>
          </p:nvSpPr>
          <p:spPr>
            <a:xfrm flipH="false" flipV="false" rot="0">
              <a:off x="0" y="0"/>
              <a:ext cx="139319" cy="99791"/>
            </a:xfrm>
            <a:custGeom>
              <a:avLst/>
              <a:gdLst/>
              <a:ahLst/>
              <a:cxnLst/>
              <a:rect r="r" b="b" t="t" l="l"/>
              <a:pathLst>
                <a:path h="99791" w="139319">
                  <a:moveTo>
                    <a:pt x="0" y="49848"/>
                  </a:moveTo>
                  <a:cubicBezTo>
                    <a:pt x="0" y="22377"/>
                    <a:pt x="31242" y="0"/>
                    <a:pt x="69596" y="0"/>
                  </a:cubicBezTo>
                  <a:lnTo>
                    <a:pt x="69596" y="6095"/>
                  </a:lnTo>
                  <a:lnTo>
                    <a:pt x="69596" y="0"/>
                  </a:lnTo>
                  <a:cubicBezTo>
                    <a:pt x="108077" y="0"/>
                    <a:pt x="139192" y="22377"/>
                    <a:pt x="139192" y="49848"/>
                  </a:cubicBezTo>
                  <a:lnTo>
                    <a:pt x="130810" y="49848"/>
                  </a:lnTo>
                  <a:lnTo>
                    <a:pt x="139319" y="49848"/>
                  </a:lnTo>
                  <a:cubicBezTo>
                    <a:pt x="139319" y="77410"/>
                    <a:pt x="108077" y="99696"/>
                    <a:pt x="69723" y="99696"/>
                  </a:cubicBezTo>
                  <a:lnTo>
                    <a:pt x="69723" y="93693"/>
                  </a:lnTo>
                  <a:lnTo>
                    <a:pt x="69723" y="99791"/>
                  </a:lnTo>
                  <a:cubicBezTo>
                    <a:pt x="31242" y="99791"/>
                    <a:pt x="0" y="77410"/>
                    <a:pt x="0" y="49848"/>
                  </a:cubicBezTo>
                  <a:lnTo>
                    <a:pt x="8509" y="49848"/>
                  </a:lnTo>
                  <a:lnTo>
                    <a:pt x="17018" y="49848"/>
                  </a:lnTo>
                  <a:lnTo>
                    <a:pt x="8509" y="49848"/>
                  </a:lnTo>
                  <a:lnTo>
                    <a:pt x="0" y="49848"/>
                  </a:lnTo>
                  <a:moveTo>
                    <a:pt x="17018" y="49848"/>
                  </a:moveTo>
                  <a:cubicBezTo>
                    <a:pt x="17018" y="53214"/>
                    <a:pt x="13208" y="55943"/>
                    <a:pt x="8509" y="55943"/>
                  </a:cubicBezTo>
                  <a:cubicBezTo>
                    <a:pt x="3810" y="55943"/>
                    <a:pt x="0" y="53214"/>
                    <a:pt x="0" y="49848"/>
                  </a:cubicBezTo>
                  <a:cubicBezTo>
                    <a:pt x="0" y="46483"/>
                    <a:pt x="3810" y="43754"/>
                    <a:pt x="8509" y="43754"/>
                  </a:cubicBezTo>
                  <a:cubicBezTo>
                    <a:pt x="13208" y="43754"/>
                    <a:pt x="17018" y="46483"/>
                    <a:pt x="17018" y="49848"/>
                  </a:cubicBezTo>
                  <a:cubicBezTo>
                    <a:pt x="17018" y="70679"/>
                    <a:pt x="40640" y="87598"/>
                    <a:pt x="69723" y="87598"/>
                  </a:cubicBezTo>
                  <a:cubicBezTo>
                    <a:pt x="98806" y="87598"/>
                    <a:pt x="122301" y="70679"/>
                    <a:pt x="122301" y="49848"/>
                  </a:cubicBezTo>
                  <a:cubicBezTo>
                    <a:pt x="122301" y="29017"/>
                    <a:pt x="98679" y="12189"/>
                    <a:pt x="69596" y="12189"/>
                  </a:cubicBezTo>
                  <a:lnTo>
                    <a:pt x="69596" y="6095"/>
                  </a:lnTo>
                  <a:lnTo>
                    <a:pt x="69596" y="12189"/>
                  </a:lnTo>
                  <a:cubicBezTo>
                    <a:pt x="40513" y="12189"/>
                    <a:pt x="16891" y="29108"/>
                    <a:pt x="16891" y="49939"/>
                  </a:cubicBezTo>
                  <a:close/>
                </a:path>
              </a:pathLst>
            </a:custGeom>
            <a:solidFill>
              <a:srgbClr val="2E7D6B"/>
            </a:solidFill>
          </p:spPr>
        </p:sp>
      </p:grpSp>
      <p:grpSp>
        <p:nvGrpSpPr>
          <p:cNvPr name="Group 97" id="97"/>
          <p:cNvGrpSpPr/>
          <p:nvPr/>
        </p:nvGrpSpPr>
        <p:grpSpPr>
          <a:xfrm rot="0">
            <a:off x="513740" y="6709693"/>
            <a:ext cx="1981562" cy="412865"/>
            <a:chOff x="0" y="0"/>
            <a:chExt cx="2642083" cy="550487"/>
          </a:xfrm>
        </p:grpSpPr>
        <p:sp>
          <p:nvSpPr>
            <p:cNvPr name="Freeform 98" id="98"/>
            <p:cNvSpPr/>
            <p:nvPr/>
          </p:nvSpPr>
          <p:spPr>
            <a:xfrm flipH="false" flipV="false" rot="0">
              <a:off x="0" y="0"/>
              <a:ext cx="2642078" cy="550488"/>
            </a:xfrm>
            <a:custGeom>
              <a:avLst/>
              <a:gdLst/>
              <a:ahLst/>
              <a:cxnLst/>
              <a:rect r="r" b="b" t="t" l="l"/>
              <a:pathLst>
                <a:path h="550488" w="2642078">
                  <a:moveTo>
                    <a:pt x="0" y="0"/>
                  </a:moveTo>
                  <a:lnTo>
                    <a:pt x="2642078" y="0"/>
                  </a:lnTo>
                  <a:lnTo>
                    <a:pt x="2642078" y="550488"/>
                  </a:lnTo>
                  <a:lnTo>
                    <a:pt x="0" y="550488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0" t="-23711" r="0" b="-63326"/>
              </a:stretch>
            </a:blipFill>
          </p:spPr>
        </p:sp>
        <p:sp>
          <p:nvSpPr>
            <p:cNvPr name="TextBox 99" id="99"/>
            <p:cNvSpPr txBox="true"/>
            <p:nvPr/>
          </p:nvSpPr>
          <p:spPr>
            <a:xfrm>
              <a:off x="0" y="-28575"/>
              <a:ext cx="2642083" cy="579062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l">
                <a:lnSpc>
                  <a:spcPts val="902"/>
                </a:lnSpc>
              </a:pPr>
              <a:r>
                <a:rPr lang="en-US" sz="752">
                  <a:solidFill>
                    <a:srgbClr val="3A4A46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Virtual primary care — $0, no waiting room</a:t>
              </a:r>
            </a:p>
          </p:txBody>
        </p:sp>
      </p:grpSp>
      <p:grpSp>
        <p:nvGrpSpPr>
          <p:cNvPr name="Group 100" id="100"/>
          <p:cNvGrpSpPr/>
          <p:nvPr/>
        </p:nvGrpSpPr>
        <p:grpSpPr>
          <a:xfrm rot="0">
            <a:off x="382114" y="7115335"/>
            <a:ext cx="2116360" cy="47625"/>
            <a:chOff x="0" y="0"/>
            <a:chExt cx="2821813" cy="63500"/>
          </a:xfrm>
        </p:grpSpPr>
        <p:sp>
          <p:nvSpPr>
            <p:cNvPr name="Freeform 101" id="101"/>
            <p:cNvSpPr/>
            <p:nvPr/>
          </p:nvSpPr>
          <p:spPr>
            <a:xfrm flipH="false" flipV="false" rot="0">
              <a:off x="4191" y="0"/>
              <a:ext cx="2813431" cy="63513"/>
            </a:xfrm>
            <a:custGeom>
              <a:avLst/>
              <a:gdLst/>
              <a:ahLst/>
              <a:cxnLst/>
              <a:rect r="r" b="b" t="t" l="l"/>
              <a:pathLst>
                <a:path h="63513" w="2813431">
                  <a:moveTo>
                    <a:pt x="0" y="0"/>
                  </a:moveTo>
                  <a:lnTo>
                    <a:pt x="2813431" y="0"/>
                  </a:lnTo>
                  <a:lnTo>
                    <a:pt x="2813431" y="63513"/>
                  </a:lnTo>
                  <a:lnTo>
                    <a:pt x="0" y="63513"/>
                  </a:lnTo>
                  <a:close/>
                </a:path>
              </a:pathLst>
            </a:custGeom>
            <a:solidFill>
              <a:srgbClr val="E6F2EF"/>
            </a:solidFill>
          </p:spPr>
        </p:sp>
      </p:grpSp>
      <p:grpSp>
        <p:nvGrpSpPr>
          <p:cNvPr name="Group 102" id="102"/>
          <p:cNvGrpSpPr/>
          <p:nvPr/>
        </p:nvGrpSpPr>
        <p:grpSpPr>
          <a:xfrm rot="0">
            <a:off x="369761" y="7296310"/>
            <a:ext cx="104480" cy="74834"/>
            <a:chOff x="0" y="0"/>
            <a:chExt cx="139306" cy="99778"/>
          </a:xfrm>
        </p:grpSpPr>
        <p:sp>
          <p:nvSpPr>
            <p:cNvPr name="Freeform 103" id="103"/>
            <p:cNvSpPr/>
            <p:nvPr/>
          </p:nvSpPr>
          <p:spPr>
            <a:xfrm flipH="false" flipV="false" rot="0">
              <a:off x="8509" y="6095"/>
              <a:ext cx="122301" cy="87598"/>
            </a:xfrm>
            <a:custGeom>
              <a:avLst/>
              <a:gdLst/>
              <a:ahLst/>
              <a:cxnLst/>
              <a:rect r="r" b="b" t="t" l="l"/>
              <a:pathLst>
                <a:path h="87598" w="122301">
                  <a:moveTo>
                    <a:pt x="0" y="43753"/>
                  </a:moveTo>
                  <a:cubicBezTo>
                    <a:pt x="0" y="19557"/>
                    <a:pt x="27305" y="0"/>
                    <a:pt x="61087" y="0"/>
                  </a:cubicBezTo>
                  <a:cubicBezTo>
                    <a:pt x="94869" y="0"/>
                    <a:pt x="122301" y="19557"/>
                    <a:pt x="122301" y="43753"/>
                  </a:cubicBezTo>
                  <a:cubicBezTo>
                    <a:pt x="122301" y="67950"/>
                    <a:pt x="94869" y="87598"/>
                    <a:pt x="61087" y="87598"/>
                  </a:cubicBezTo>
                  <a:cubicBezTo>
                    <a:pt x="27305" y="87598"/>
                    <a:pt x="0" y="67950"/>
                    <a:pt x="0" y="43753"/>
                  </a:cubicBezTo>
                  <a:close/>
                </a:path>
              </a:pathLst>
            </a:custGeom>
            <a:solidFill>
              <a:srgbClr val="2E7D6B"/>
            </a:solidFill>
          </p:spPr>
        </p:sp>
        <p:sp>
          <p:nvSpPr>
            <p:cNvPr name="Freeform 104" id="104"/>
            <p:cNvSpPr/>
            <p:nvPr/>
          </p:nvSpPr>
          <p:spPr>
            <a:xfrm flipH="false" flipV="false" rot="0">
              <a:off x="0" y="0"/>
              <a:ext cx="139319" cy="99791"/>
            </a:xfrm>
            <a:custGeom>
              <a:avLst/>
              <a:gdLst/>
              <a:ahLst/>
              <a:cxnLst/>
              <a:rect r="r" b="b" t="t" l="l"/>
              <a:pathLst>
                <a:path h="99791" w="139319">
                  <a:moveTo>
                    <a:pt x="0" y="49848"/>
                  </a:moveTo>
                  <a:cubicBezTo>
                    <a:pt x="0" y="22377"/>
                    <a:pt x="31242" y="0"/>
                    <a:pt x="69596" y="0"/>
                  </a:cubicBezTo>
                  <a:lnTo>
                    <a:pt x="69596" y="6095"/>
                  </a:lnTo>
                  <a:lnTo>
                    <a:pt x="69596" y="0"/>
                  </a:lnTo>
                  <a:cubicBezTo>
                    <a:pt x="108077" y="0"/>
                    <a:pt x="139192" y="22377"/>
                    <a:pt x="139192" y="49848"/>
                  </a:cubicBezTo>
                  <a:lnTo>
                    <a:pt x="130810" y="49848"/>
                  </a:lnTo>
                  <a:lnTo>
                    <a:pt x="139319" y="49848"/>
                  </a:lnTo>
                  <a:cubicBezTo>
                    <a:pt x="139319" y="77410"/>
                    <a:pt x="108077" y="99696"/>
                    <a:pt x="69723" y="99696"/>
                  </a:cubicBezTo>
                  <a:lnTo>
                    <a:pt x="69723" y="93693"/>
                  </a:lnTo>
                  <a:lnTo>
                    <a:pt x="69723" y="99791"/>
                  </a:lnTo>
                  <a:cubicBezTo>
                    <a:pt x="31242" y="99791"/>
                    <a:pt x="0" y="77410"/>
                    <a:pt x="0" y="49848"/>
                  </a:cubicBezTo>
                  <a:lnTo>
                    <a:pt x="8509" y="49848"/>
                  </a:lnTo>
                  <a:lnTo>
                    <a:pt x="17018" y="49848"/>
                  </a:lnTo>
                  <a:lnTo>
                    <a:pt x="8509" y="49848"/>
                  </a:lnTo>
                  <a:lnTo>
                    <a:pt x="0" y="49848"/>
                  </a:lnTo>
                  <a:moveTo>
                    <a:pt x="17018" y="49848"/>
                  </a:moveTo>
                  <a:cubicBezTo>
                    <a:pt x="17018" y="53214"/>
                    <a:pt x="13208" y="55943"/>
                    <a:pt x="8509" y="55943"/>
                  </a:cubicBezTo>
                  <a:cubicBezTo>
                    <a:pt x="3810" y="55943"/>
                    <a:pt x="0" y="53214"/>
                    <a:pt x="0" y="49848"/>
                  </a:cubicBezTo>
                  <a:cubicBezTo>
                    <a:pt x="0" y="46483"/>
                    <a:pt x="3810" y="43754"/>
                    <a:pt x="8509" y="43754"/>
                  </a:cubicBezTo>
                  <a:cubicBezTo>
                    <a:pt x="13208" y="43754"/>
                    <a:pt x="17018" y="46483"/>
                    <a:pt x="17018" y="49848"/>
                  </a:cubicBezTo>
                  <a:cubicBezTo>
                    <a:pt x="17018" y="70679"/>
                    <a:pt x="40640" y="87598"/>
                    <a:pt x="69723" y="87598"/>
                  </a:cubicBezTo>
                  <a:cubicBezTo>
                    <a:pt x="98806" y="87598"/>
                    <a:pt x="122301" y="70679"/>
                    <a:pt x="122301" y="49848"/>
                  </a:cubicBezTo>
                  <a:cubicBezTo>
                    <a:pt x="122301" y="29017"/>
                    <a:pt x="98679" y="12189"/>
                    <a:pt x="69596" y="12189"/>
                  </a:cubicBezTo>
                  <a:lnTo>
                    <a:pt x="69596" y="6095"/>
                  </a:lnTo>
                  <a:lnTo>
                    <a:pt x="69596" y="12189"/>
                  </a:lnTo>
                  <a:cubicBezTo>
                    <a:pt x="40513" y="12189"/>
                    <a:pt x="16891" y="29108"/>
                    <a:pt x="16891" y="49939"/>
                  </a:cubicBezTo>
                  <a:close/>
                </a:path>
              </a:pathLst>
            </a:custGeom>
            <a:solidFill>
              <a:srgbClr val="2E7D6B"/>
            </a:solidFill>
          </p:spPr>
        </p:sp>
      </p:grpSp>
      <p:grpSp>
        <p:nvGrpSpPr>
          <p:cNvPr name="Group 105" id="105"/>
          <p:cNvGrpSpPr/>
          <p:nvPr/>
        </p:nvGrpSpPr>
        <p:grpSpPr>
          <a:xfrm rot="0">
            <a:off x="513740" y="7135705"/>
            <a:ext cx="1981562" cy="412865"/>
            <a:chOff x="0" y="0"/>
            <a:chExt cx="2642083" cy="550487"/>
          </a:xfrm>
        </p:grpSpPr>
        <p:sp>
          <p:nvSpPr>
            <p:cNvPr name="Freeform 106" id="106"/>
            <p:cNvSpPr/>
            <p:nvPr/>
          </p:nvSpPr>
          <p:spPr>
            <a:xfrm flipH="false" flipV="false" rot="0">
              <a:off x="0" y="0"/>
              <a:ext cx="2642078" cy="550488"/>
            </a:xfrm>
            <a:custGeom>
              <a:avLst/>
              <a:gdLst/>
              <a:ahLst/>
              <a:cxnLst/>
              <a:rect r="r" b="b" t="t" l="l"/>
              <a:pathLst>
                <a:path h="550488" w="2642078">
                  <a:moveTo>
                    <a:pt x="0" y="0"/>
                  </a:moveTo>
                  <a:lnTo>
                    <a:pt x="2642078" y="0"/>
                  </a:lnTo>
                  <a:lnTo>
                    <a:pt x="2642078" y="550488"/>
                  </a:lnTo>
                  <a:lnTo>
                    <a:pt x="0" y="550488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0" t="-23711" r="0" b="-63326"/>
              </a:stretch>
            </a:blipFill>
          </p:spPr>
        </p:sp>
        <p:sp>
          <p:nvSpPr>
            <p:cNvPr name="TextBox 107" id="107"/>
            <p:cNvSpPr txBox="true"/>
            <p:nvPr/>
          </p:nvSpPr>
          <p:spPr>
            <a:xfrm>
              <a:off x="0" y="-28575"/>
              <a:ext cx="2642083" cy="579062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l">
                <a:lnSpc>
                  <a:spcPts val="902"/>
                </a:lnSpc>
              </a:pPr>
              <a:r>
                <a:rPr lang="en-US" sz="752">
                  <a:solidFill>
                    <a:srgbClr val="3A4A46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Order labs &amp; imaging from your phone</a:t>
              </a:r>
            </a:p>
          </p:txBody>
        </p:sp>
      </p:grpSp>
      <p:grpSp>
        <p:nvGrpSpPr>
          <p:cNvPr name="Group 108" id="108"/>
          <p:cNvGrpSpPr/>
          <p:nvPr/>
        </p:nvGrpSpPr>
        <p:grpSpPr>
          <a:xfrm rot="0">
            <a:off x="382114" y="7541339"/>
            <a:ext cx="2116360" cy="47625"/>
            <a:chOff x="0" y="0"/>
            <a:chExt cx="2821813" cy="63500"/>
          </a:xfrm>
        </p:grpSpPr>
        <p:sp>
          <p:nvSpPr>
            <p:cNvPr name="Freeform 109" id="109"/>
            <p:cNvSpPr/>
            <p:nvPr/>
          </p:nvSpPr>
          <p:spPr>
            <a:xfrm flipH="false" flipV="false" rot="0">
              <a:off x="4191" y="0"/>
              <a:ext cx="2813431" cy="63513"/>
            </a:xfrm>
            <a:custGeom>
              <a:avLst/>
              <a:gdLst/>
              <a:ahLst/>
              <a:cxnLst/>
              <a:rect r="r" b="b" t="t" l="l"/>
              <a:pathLst>
                <a:path h="63513" w="2813431">
                  <a:moveTo>
                    <a:pt x="0" y="0"/>
                  </a:moveTo>
                  <a:lnTo>
                    <a:pt x="2813431" y="0"/>
                  </a:lnTo>
                  <a:lnTo>
                    <a:pt x="2813431" y="63513"/>
                  </a:lnTo>
                  <a:lnTo>
                    <a:pt x="0" y="63513"/>
                  </a:lnTo>
                  <a:close/>
                </a:path>
              </a:pathLst>
            </a:custGeom>
            <a:solidFill>
              <a:srgbClr val="E6F2EF"/>
            </a:solidFill>
          </p:spPr>
        </p:sp>
      </p:grpSp>
      <p:grpSp>
        <p:nvGrpSpPr>
          <p:cNvPr name="Group 110" id="110"/>
          <p:cNvGrpSpPr/>
          <p:nvPr/>
        </p:nvGrpSpPr>
        <p:grpSpPr>
          <a:xfrm rot="0">
            <a:off x="360588" y="7722314"/>
            <a:ext cx="104480" cy="74834"/>
            <a:chOff x="0" y="0"/>
            <a:chExt cx="139306" cy="99778"/>
          </a:xfrm>
        </p:grpSpPr>
        <p:sp>
          <p:nvSpPr>
            <p:cNvPr name="Freeform 111" id="111"/>
            <p:cNvSpPr/>
            <p:nvPr/>
          </p:nvSpPr>
          <p:spPr>
            <a:xfrm flipH="false" flipV="false" rot="0">
              <a:off x="8509" y="6095"/>
              <a:ext cx="122301" cy="87598"/>
            </a:xfrm>
            <a:custGeom>
              <a:avLst/>
              <a:gdLst/>
              <a:ahLst/>
              <a:cxnLst/>
              <a:rect r="r" b="b" t="t" l="l"/>
              <a:pathLst>
                <a:path h="87598" w="122301">
                  <a:moveTo>
                    <a:pt x="0" y="43753"/>
                  </a:moveTo>
                  <a:cubicBezTo>
                    <a:pt x="0" y="19557"/>
                    <a:pt x="27305" y="0"/>
                    <a:pt x="61087" y="0"/>
                  </a:cubicBezTo>
                  <a:cubicBezTo>
                    <a:pt x="94869" y="0"/>
                    <a:pt x="122301" y="19557"/>
                    <a:pt x="122301" y="43753"/>
                  </a:cubicBezTo>
                  <a:cubicBezTo>
                    <a:pt x="122301" y="67950"/>
                    <a:pt x="94869" y="87598"/>
                    <a:pt x="61087" y="87598"/>
                  </a:cubicBezTo>
                  <a:cubicBezTo>
                    <a:pt x="27305" y="87598"/>
                    <a:pt x="0" y="67950"/>
                    <a:pt x="0" y="43753"/>
                  </a:cubicBezTo>
                  <a:close/>
                </a:path>
              </a:pathLst>
            </a:custGeom>
            <a:solidFill>
              <a:srgbClr val="2E7D6B"/>
            </a:solidFill>
          </p:spPr>
        </p:sp>
        <p:sp>
          <p:nvSpPr>
            <p:cNvPr name="Freeform 112" id="112"/>
            <p:cNvSpPr/>
            <p:nvPr/>
          </p:nvSpPr>
          <p:spPr>
            <a:xfrm flipH="false" flipV="false" rot="0">
              <a:off x="0" y="0"/>
              <a:ext cx="139319" cy="99791"/>
            </a:xfrm>
            <a:custGeom>
              <a:avLst/>
              <a:gdLst/>
              <a:ahLst/>
              <a:cxnLst/>
              <a:rect r="r" b="b" t="t" l="l"/>
              <a:pathLst>
                <a:path h="99791" w="139319">
                  <a:moveTo>
                    <a:pt x="0" y="49848"/>
                  </a:moveTo>
                  <a:cubicBezTo>
                    <a:pt x="0" y="22377"/>
                    <a:pt x="31242" y="0"/>
                    <a:pt x="69596" y="0"/>
                  </a:cubicBezTo>
                  <a:lnTo>
                    <a:pt x="69596" y="6095"/>
                  </a:lnTo>
                  <a:lnTo>
                    <a:pt x="69596" y="0"/>
                  </a:lnTo>
                  <a:cubicBezTo>
                    <a:pt x="108077" y="0"/>
                    <a:pt x="139192" y="22377"/>
                    <a:pt x="139192" y="49848"/>
                  </a:cubicBezTo>
                  <a:lnTo>
                    <a:pt x="130810" y="49848"/>
                  </a:lnTo>
                  <a:lnTo>
                    <a:pt x="139319" y="49848"/>
                  </a:lnTo>
                  <a:cubicBezTo>
                    <a:pt x="139319" y="77410"/>
                    <a:pt x="108077" y="99696"/>
                    <a:pt x="69723" y="99696"/>
                  </a:cubicBezTo>
                  <a:lnTo>
                    <a:pt x="69723" y="93693"/>
                  </a:lnTo>
                  <a:lnTo>
                    <a:pt x="69723" y="99791"/>
                  </a:lnTo>
                  <a:cubicBezTo>
                    <a:pt x="31242" y="99791"/>
                    <a:pt x="0" y="77410"/>
                    <a:pt x="0" y="49848"/>
                  </a:cubicBezTo>
                  <a:lnTo>
                    <a:pt x="8509" y="49848"/>
                  </a:lnTo>
                  <a:lnTo>
                    <a:pt x="17018" y="49848"/>
                  </a:lnTo>
                  <a:lnTo>
                    <a:pt x="8509" y="49848"/>
                  </a:lnTo>
                  <a:lnTo>
                    <a:pt x="0" y="49848"/>
                  </a:lnTo>
                  <a:moveTo>
                    <a:pt x="17018" y="49848"/>
                  </a:moveTo>
                  <a:cubicBezTo>
                    <a:pt x="17018" y="53214"/>
                    <a:pt x="13208" y="55943"/>
                    <a:pt x="8509" y="55943"/>
                  </a:cubicBezTo>
                  <a:cubicBezTo>
                    <a:pt x="3810" y="55943"/>
                    <a:pt x="0" y="53214"/>
                    <a:pt x="0" y="49848"/>
                  </a:cubicBezTo>
                  <a:cubicBezTo>
                    <a:pt x="0" y="46483"/>
                    <a:pt x="3810" y="43754"/>
                    <a:pt x="8509" y="43754"/>
                  </a:cubicBezTo>
                  <a:cubicBezTo>
                    <a:pt x="13208" y="43754"/>
                    <a:pt x="17018" y="46483"/>
                    <a:pt x="17018" y="49848"/>
                  </a:cubicBezTo>
                  <a:cubicBezTo>
                    <a:pt x="17018" y="70679"/>
                    <a:pt x="40640" y="87598"/>
                    <a:pt x="69723" y="87598"/>
                  </a:cubicBezTo>
                  <a:cubicBezTo>
                    <a:pt x="98806" y="87598"/>
                    <a:pt x="122301" y="70679"/>
                    <a:pt x="122301" y="49848"/>
                  </a:cubicBezTo>
                  <a:cubicBezTo>
                    <a:pt x="122301" y="29017"/>
                    <a:pt x="98679" y="12189"/>
                    <a:pt x="69596" y="12189"/>
                  </a:cubicBezTo>
                  <a:lnTo>
                    <a:pt x="69596" y="6095"/>
                  </a:lnTo>
                  <a:lnTo>
                    <a:pt x="69596" y="12189"/>
                  </a:lnTo>
                  <a:cubicBezTo>
                    <a:pt x="40513" y="12189"/>
                    <a:pt x="16891" y="29108"/>
                    <a:pt x="16891" y="49939"/>
                  </a:cubicBezTo>
                  <a:close/>
                </a:path>
              </a:pathLst>
            </a:custGeom>
            <a:solidFill>
              <a:srgbClr val="2E7D6B"/>
            </a:solidFill>
          </p:spPr>
        </p:sp>
      </p:grpSp>
      <p:grpSp>
        <p:nvGrpSpPr>
          <p:cNvPr name="Group 113" id="113"/>
          <p:cNvGrpSpPr/>
          <p:nvPr/>
        </p:nvGrpSpPr>
        <p:grpSpPr>
          <a:xfrm rot="0">
            <a:off x="513740" y="7561709"/>
            <a:ext cx="1981562" cy="412865"/>
            <a:chOff x="0" y="0"/>
            <a:chExt cx="2642083" cy="550487"/>
          </a:xfrm>
        </p:grpSpPr>
        <p:sp>
          <p:nvSpPr>
            <p:cNvPr name="Freeform 114" id="114"/>
            <p:cNvSpPr/>
            <p:nvPr/>
          </p:nvSpPr>
          <p:spPr>
            <a:xfrm flipH="false" flipV="false" rot="0">
              <a:off x="0" y="0"/>
              <a:ext cx="2642078" cy="550488"/>
            </a:xfrm>
            <a:custGeom>
              <a:avLst/>
              <a:gdLst/>
              <a:ahLst/>
              <a:cxnLst/>
              <a:rect r="r" b="b" t="t" l="l"/>
              <a:pathLst>
                <a:path h="550488" w="2642078">
                  <a:moveTo>
                    <a:pt x="0" y="0"/>
                  </a:moveTo>
                  <a:lnTo>
                    <a:pt x="2642078" y="0"/>
                  </a:lnTo>
                  <a:lnTo>
                    <a:pt x="2642078" y="550488"/>
                  </a:lnTo>
                  <a:lnTo>
                    <a:pt x="0" y="550488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0" t="-23711" r="0" b="-63326"/>
              </a:stretch>
            </a:blipFill>
          </p:spPr>
        </p:sp>
        <p:sp>
          <p:nvSpPr>
            <p:cNvPr name="TextBox 115" id="115"/>
            <p:cNvSpPr txBox="true"/>
            <p:nvPr/>
          </p:nvSpPr>
          <p:spPr>
            <a:xfrm>
              <a:off x="0" y="-28575"/>
              <a:ext cx="2642083" cy="579062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l">
                <a:lnSpc>
                  <a:spcPts val="902"/>
                </a:lnSpc>
              </a:pPr>
              <a:r>
                <a:rPr lang="en-US" sz="752">
                  <a:solidFill>
                    <a:srgbClr val="3A4A46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Care navigation — find the right provider</a:t>
              </a:r>
            </a:p>
          </p:txBody>
        </p:sp>
      </p:grpSp>
      <p:grpSp>
        <p:nvGrpSpPr>
          <p:cNvPr name="Group 116" id="116"/>
          <p:cNvGrpSpPr/>
          <p:nvPr/>
        </p:nvGrpSpPr>
        <p:grpSpPr>
          <a:xfrm rot="0">
            <a:off x="382114" y="7967351"/>
            <a:ext cx="2116360" cy="47625"/>
            <a:chOff x="0" y="0"/>
            <a:chExt cx="2821813" cy="63500"/>
          </a:xfrm>
        </p:grpSpPr>
        <p:sp>
          <p:nvSpPr>
            <p:cNvPr name="Freeform 117" id="117"/>
            <p:cNvSpPr/>
            <p:nvPr/>
          </p:nvSpPr>
          <p:spPr>
            <a:xfrm flipH="false" flipV="false" rot="0">
              <a:off x="4191" y="0"/>
              <a:ext cx="2813431" cy="63513"/>
            </a:xfrm>
            <a:custGeom>
              <a:avLst/>
              <a:gdLst/>
              <a:ahLst/>
              <a:cxnLst/>
              <a:rect r="r" b="b" t="t" l="l"/>
              <a:pathLst>
                <a:path h="63513" w="2813431">
                  <a:moveTo>
                    <a:pt x="0" y="0"/>
                  </a:moveTo>
                  <a:lnTo>
                    <a:pt x="2813431" y="0"/>
                  </a:lnTo>
                  <a:lnTo>
                    <a:pt x="2813431" y="63513"/>
                  </a:lnTo>
                  <a:lnTo>
                    <a:pt x="0" y="63513"/>
                  </a:lnTo>
                  <a:close/>
                </a:path>
              </a:pathLst>
            </a:custGeom>
            <a:solidFill>
              <a:srgbClr val="E6F2EF"/>
            </a:solidFill>
          </p:spPr>
        </p:sp>
      </p:grpSp>
      <p:grpSp>
        <p:nvGrpSpPr>
          <p:cNvPr name="Group 118" id="118"/>
          <p:cNvGrpSpPr/>
          <p:nvPr/>
        </p:nvGrpSpPr>
        <p:grpSpPr>
          <a:xfrm rot="0">
            <a:off x="360588" y="8138801"/>
            <a:ext cx="104480" cy="74834"/>
            <a:chOff x="0" y="0"/>
            <a:chExt cx="139306" cy="99778"/>
          </a:xfrm>
        </p:grpSpPr>
        <p:sp>
          <p:nvSpPr>
            <p:cNvPr name="Freeform 119" id="119"/>
            <p:cNvSpPr/>
            <p:nvPr/>
          </p:nvSpPr>
          <p:spPr>
            <a:xfrm flipH="false" flipV="false" rot="0">
              <a:off x="8509" y="6095"/>
              <a:ext cx="122301" cy="87598"/>
            </a:xfrm>
            <a:custGeom>
              <a:avLst/>
              <a:gdLst/>
              <a:ahLst/>
              <a:cxnLst/>
              <a:rect r="r" b="b" t="t" l="l"/>
              <a:pathLst>
                <a:path h="87598" w="122301">
                  <a:moveTo>
                    <a:pt x="0" y="43753"/>
                  </a:moveTo>
                  <a:cubicBezTo>
                    <a:pt x="0" y="19557"/>
                    <a:pt x="27305" y="0"/>
                    <a:pt x="61087" y="0"/>
                  </a:cubicBezTo>
                  <a:cubicBezTo>
                    <a:pt x="94869" y="0"/>
                    <a:pt x="122301" y="19557"/>
                    <a:pt x="122301" y="43753"/>
                  </a:cubicBezTo>
                  <a:cubicBezTo>
                    <a:pt x="122301" y="67950"/>
                    <a:pt x="94869" y="87598"/>
                    <a:pt x="61087" y="87598"/>
                  </a:cubicBezTo>
                  <a:cubicBezTo>
                    <a:pt x="27305" y="87598"/>
                    <a:pt x="0" y="67950"/>
                    <a:pt x="0" y="43753"/>
                  </a:cubicBezTo>
                  <a:close/>
                </a:path>
              </a:pathLst>
            </a:custGeom>
            <a:solidFill>
              <a:srgbClr val="2E7D6B"/>
            </a:solidFill>
          </p:spPr>
        </p:sp>
        <p:sp>
          <p:nvSpPr>
            <p:cNvPr name="Freeform 120" id="120"/>
            <p:cNvSpPr/>
            <p:nvPr/>
          </p:nvSpPr>
          <p:spPr>
            <a:xfrm flipH="false" flipV="false" rot="0">
              <a:off x="0" y="0"/>
              <a:ext cx="139319" cy="99791"/>
            </a:xfrm>
            <a:custGeom>
              <a:avLst/>
              <a:gdLst/>
              <a:ahLst/>
              <a:cxnLst/>
              <a:rect r="r" b="b" t="t" l="l"/>
              <a:pathLst>
                <a:path h="99791" w="139319">
                  <a:moveTo>
                    <a:pt x="0" y="49848"/>
                  </a:moveTo>
                  <a:cubicBezTo>
                    <a:pt x="0" y="22377"/>
                    <a:pt x="31242" y="0"/>
                    <a:pt x="69596" y="0"/>
                  </a:cubicBezTo>
                  <a:lnTo>
                    <a:pt x="69596" y="6095"/>
                  </a:lnTo>
                  <a:lnTo>
                    <a:pt x="69596" y="0"/>
                  </a:lnTo>
                  <a:cubicBezTo>
                    <a:pt x="108077" y="0"/>
                    <a:pt x="139192" y="22377"/>
                    <a:pt x="139192" y="49848"/>
                  </a:cubicBezTo>
                  <a:lnTo>
                    <a:pt x="130810" y="49848"/>
                  </a:lnTo>
                  <a:lnTo>
                    <a:pt x="139319" y="49848"/>
                  </a:lnTo>
                  <a:cubicBezTo>
                    <a:pt x="139319" y="77410"/>
                    <a:pt x="108077" y="99696"/>
                    <a:pt x="69723" y="99696"/>
                  </a:cubicBezTo>
                  <a:lnTo>
                    <a:pt x="69723" y="93693"/>
                  </a:lnTo>
                  <a:lnTo>
                    <a:pt x="69723" y="99791"/>
                  </a:lnTo>
                  <a:cubicBezTo>
                    <a:pt x="31242" y="99791"/>
                    <a:pt x="0" y="77410"/>
                    <a:pt x="0" y="49848"/>
                  </a:cubicBezTo>
                  <a:lnTo>
                    <a:pt x="8509" y="49848"/>
                  </a:lnTo>
                  <a:lnTo>
                    <a:pt x="17018" y="49848"/>
                  </a:lnTo>
                  <a:lnTo>
                    <a:pt x="8509" y="49848"/>
                  </a:lnTo>
                  <a:lnTo>
                    <a:pt x="0" y="49848"/>
                  </a:lnTo>
                  <a:moveTo>
                    <a:pt x="17018" y="49848"/>
                  </a:moveTo>
                  <a:cubicBezTo>
                    <a:pt x="17018" y="53214"/>
                    <a:pt x="13208" y="55943"/>
                    <a:pt x="8509" y="55943"/>
                  </a:cubicBezTo>
                  <a:cubicBezTo>
                    <a:pt x="3810" y="55943"/>
                    <a:pt x="0" y="53214"/>
                    <a:pt x="0" y="49848"/>
                  </a:cubicBezTo>
                  <a:cubicBezTo>
                    <a:pt x="0" y="46483"/>
                    <a:pt x="3810" y="43754"/>
                    <a:pt x="8509" y="43754"/>
                  </a:cubicBezTo>
                  <a:cubicBezTo>
                    <a:pt x="13208" y="43754"/>
                    <a:pt x="17018" y="46483"/>
                    <a:pt x="17018" y="49848"/>
                  </a:cubicBezTo>
                  <a:cubicBezTo>
                    <a:pt x="17018" y="70679"/>
                    <a:pt x="40640" y="87598"/>
                    <a:pt x="69723" y="87598"/>
                  </a:cubicBezTo>
                  <a:cubicBezTo>
                    <a:pt x="98806" y="87598"/>
                    <a:pt x="122301" y="70679"/>
                    <a:pt x="122301" y="49848"/>
                  </a:cubicBezTo>
                  <a:cubicBezTo>
                    <a:pt x="122301" y="29017"/>
                    <a:pt x="98679" y="12189"/>
                    <a:pt x="69596" y="12189"/>
                  </a:cubicBezTo>
                  <a:lnTo>
                    <a:pt x="69596" y="6095"/>
                  </a:lnTo>
                  <a:lnTo>
                    <a:pt x="69596" y="12189"/>
                  </a:lnTo>
                  <a:cubicBezTo>
                    <a:pt x="40513" y="12189"/>
                    <a:pt x="16891" y="29108"/>
                    <a:pt x="16891" y="49939"/>
                  </a:cubicBezTo>
                  <a:close/>
                </a:path>
              </a:pathLst>
            </a:custGeom>
            <a:solidFill>
              <a:srgbClr val="2E7D6B"/>
            </a:solidFill>
          </p:spPr>
        </p:sp>
      </p:grpSp>
      <p:grpSp>
        <p:nvGrpSpPr>
          <p:cNvPr name="Group 121" id="121"/>
          <p:cNvGrpSpPr/>
          <p:nvPr/>
        </p:nvGrpSpPr>
        <p:grpSpPr>
          <a:xfrm rot="0">
            <a:off x="513740" y="7987714"/>
            <a:ext cx="1981562" cy="412865"/>
            <a:chOff x="0" y="0"/>
            <a:chExt cx="2642083" cy="550487"/>
          </a:xfrm>
        </p:grpSpPr>
        <p:sp>
          <p:nvSpPr>
            <p:cNvPr name="Freeform 122" id="122"/>
            <p:cNvSpPr/>
            <p:nvPr/>
          </p:nvSpPr>
          <p:spPr>
            <a:xfrm flipH="false" flipV="false" rot="0">
              <a:off x="0" y="0"/>
              <a:ext cx="2642078" cy="550488"/>
            </a:xfrm>
            <a:custGeom>
              <a:avLst/>
              <a:gdLst/>
              <a:ahLst/>
              <a:cxnLst/>
              <a:rect r="r" b="b" t="t" l="l"/>
              <a:pathLst>
                <a:path h="550488" w="2642078">
                  <a:moveTo>
                    <a:pt x="0" y="0"/>
                  </a:moveTo>
                  <a:lnTo>
                    <a:pt x="2642078" y="0"/>
                  </a:lnTo>
                  <a:lnTo>
                    <a:pt x="2642078" y="550488"/>
                  </a:lnTo>
                  <a:lnTo>
                    <a:pt x="0" y="550488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0" t="-23711" r="0" b="-63326"/>
              </a:stretch>
            </a:blipFill>
          </p:spPr>
        </p:sp>
        <p:sp>
          <p:nvSpPr>
            <p:cNvPr name="TextBox 123" id="123"/>
            <p:cNvSpPr txBox="true"/>
            <p:nvPr/>
          </p:nvSpPr>
          <p:spPr>
            <a:xfrm>
              <a:off x="0" y="-28575"/>
              <a:ext cx="2642083" cy="579062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l">
                <a:lnSpc>
                  <a:spcPts val="902"/>
                </a:lnSpc>
              </a:pPr>
              <a:r>
                <a:rPr lang="en-US" sz="752">
                  <a:solidFill>
                    <a:srgbClr val="3A4A46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Mental health services included</a:t>
              </a:r>
            </a:p>
          </p:txBody>
        </p:sp>
      </p:grpSp>
      <p:grpSp>
        <p:nvGrpSpPr>
          <p:cNvPr name="Group 124" id="124"/>
          <p:cNvGrpSpPr/>
          <p:nvPr/>
        </p:nvGrpSpPr>
        <p:grpSpPr>
          <a:xfrm rot="0">
            <a:off x="382114" y="8393356"/>
            <a:ext cx="2116360" cy="47625"/>
            <a:chOff x="0" y="0"/>
            <a:chExt cx="2821813" cy="63500"/>
          </a:xfrm>
        </p:grpSpPr>
        <p:sp>
          <p:nvSpPr>
            <p:cNvPr name="Freeform 125" id="125"/>
            <p:cNvSpPr/>
            <p:nvPr/>
          </p:nvSpPr>
          <p:spPr>
            <a:xfrm flipH="false" flipV="false" rot="0">
              <a:off x="4191" y="0"/>
              <a:ext cx="2813431" cy="63513"/>
            </a:xfrm>
            <a:custGeom>
              <a:avLst/>
              <a:gdLst/>
              <a:ahLst/>
              <a:cxnLst/>
              <a:rect r="r" b="b" t="t" l="l"/>
              <a:pathLst>
                <a:path h="63513" w="2813431">
                  <a:moveTo>
                    <a:pt x="0" y="0"/>
                  </a:moveTo>
                  <a:lnTo>
                    <a:pt x="2813431" y="0"/>
                  </a:lnTo>
                  <a:lnTo>
                    <a:pt x="2813431" y="63513"/>
                  </a:lnTo>
                  <a:lnTo>
                    <a:pt x="0" y="63513"/>
                  </a:lnTo>
                  <a:close/>
                </a:path>
              </a:pathLst>
            </a:custGeom>
            <a:solidFill>
              <a:srgbClr val="E6F2EF"/>
            </a:solidFill>
          </p:spPr>
        </p:sp>
      </p:grpSp>
      <p:grpSp>
        <p:nvGrpSpPr>
          <p:cNvPr name="Group 126" id="126"/>
          <p:cNvGrpSpPr/>
          <p:nvPr/>
        </p:nvGrpSpPr>
        <p:grpSpPr>
          <a:xfrm rot="0">
            <a:off x="360588" y="8574331"/>
            <a:ext cx="104480" cy="74834"/>
            <a:chOff x="0" y="0"/>
            <a:chExt cx="139306" cy="99778"/>
          </a:xfrm>
        </p:grpSpPr>
        <p:sp>
          <p:nvSpPr>
            <p:cNvPr name="Freeform 127" id="127"/>
            <p:cNvSpPr/>
            <p:nvPr/>
          </p:nvSpPr>
          <p:spPr>
            <a:xfrm flipH="false" flipV="false" rot="0">
              <a:off x="8509" y="6095"/>
              <a:ext cx="122301" cy="87598"/>
            </a:xfrm>
            <a:custGeom>
              <a:avLst/>
              <a:gdLst/>
              <a:ahLst/>
              <a:cxnLst/>
              <a:rect r="r" b="b" t="t" l="l"/>
              <a:pathLst>
                <a:path h="87598" w="122301">
                  <a:moveTo>
                    <a:pt x="0" y="43753"/>
                  </a:moveTo>
                  <a:cubicBezTo>
                    <a:pt x="0" y="19557"/>
                    <a:pt x="27305" y="0"/>
                    <a:pt x="61087" y="0"/>
                  </a:cubicBezTo>
                  <a:cubicBezTo>
                    <a:pt x="94869" y="0"/>
                    <a:pt x="122301" y="19557"/>
                    <a:pt x="122301" y="43753"/>
                  </a:cubicBezTo>
                  <a:cubicBezTo>
                    <a:pt x="122301" y="67950"/>
                    <a:pt x="94869" y="87598"/>
                    <a:pt x="61087" y="87598"/>
                  </a:cubicBezTo>
                  <a:cubicBezTo>
                    <a:pt x="27305" y="87598"/>
                    <a:pt x="0" y="67950"/>
                    <a:pt x="0" y="43753"/>
                  </a:cubicBezTo>
                  <a:close/>
                </a:path>
              </a:pathLst>
            </a:custGeom>
            <a:solidFill>
              <a:srgbClr val="2E7D6B"/>
            </a:solidFill>
          </p:spPr>
        </p:sp>
        <p:sp>
          <p:nvSpPr>
            <p:cNvPr name="Freeform 128" id="128"/>
            <p:cNvSpPr/>
            <p:nvPr/>
          </p:nvSpPr>
          <p:spPr>
            <a:xfrm flipH="false" flipV="false" rot="0">
              <a:off x="0" y="0"/>
              <a:ext cx="139319" cy="99791"/>
            </a:xfrm>
            <a:custGeom>
              <a:avLst/>
              <a:gdLst/>
              <a:ahLst/>
              <a:cxnLst/>
              <a:rect r="r" b="b" t="t" l="l"/>
              <a:pathLst>
                <a:path h="99791" w="139319">
                  <a:moveTo>
                    <a:pt x="0" y="49848"/>
                  </a:moveTo>
                  <a:cubicBezTo>
                    <a:pt x="0" y="22377"/>
                    <a:pt x="31242" y="0"/>
                    <a:pt x="69596" y="0"/>
                  </a:cubicBezTo>
                  <a:lnTo>
                    <a:pt x="69596" y="6095"/>
                  </a:lnTo>
                  <a:lnTo>
                    <a:pt x="69596" y="0"/>
                  </a:lnTo>
                  <a:cubicBezTo>
                    <a:pt x="108077" y="0"/>
                    <a:pt x="139192" y="22377"/>
                    <a:pt x="139192" y="49848"/>
                  </a:cubicBezTo>
                  <a:lnTo>
                    <a:pt x="130810" y="49848"/>
                  </a:lnTo>
                  <a:lnTo>
                    <a:pt x="139319" y="49848"/>
                  </a:lnTo>
                  <a:cubicBezTo>
                    <a:pt x="139319" y="77410"/>
                    <a:pt x="108077" y="99696"/>
                    <a:pt x="69723" y="99696"/>
                  </a:cubicBezTo>
                  <a:lnTo>
                    <a:pt x="69723" y="93693"/>
                  </a:lnTo>
                  <a:lnTo>
                    <a:pt x="69723" y="99791"/>
                  </a:lnTo>
                  <a:cubicBezTo>
                    <a:pt x="31242" y="99791"/>
                    <a:pt x="0" y="77410"/>
                    <a:pt x="0" y="49848"/>
                  </a:cubicBezTo>
                  <a:lnTo>
                    <a:pt x="8509" y="49848"/>
                  </a:lnTo>
                  <a:lnTo>
                    <a:pt x="17018" y="49848"/>
                  </a:lnTo>
                  <a:lnTo>
                    <a:pt x="8509" y="49848"/>
                  </a:lnTo>
                  <a:lnTo>
                    <a:pt x="0" y="49848"/>
                  </a:lnTo>
                  <a:moveTo>
                    <a:pt x="17018" y="49848"/>
                  </a:moveTo>
                  <a:cubicBezTo>
                    <a:pt x="17018" y="53214"/>
                    <a:pt x="13208" y="55943"/>
                    <a:pt x="8509" y="55943"/>
                  </a:cubicBezTo>
                  <a:cubicBezTo>
                    <a:pt x="3810" y="55943"/>
                    <a:pt x="0" y="53214"/>
                    <a:pt x="0" y="49848"/>
                  </a:cubicBezTo>
                  <a:cubicBezTo>
                    <a:pt x="0" y="46483"/>
                    <a:pt x="3810" y="43754"/>
                    <a:pt x="8509" y="43754"/>
                  </a:cubicBezTo>
                  <a:cubicBezTo>
                    <a:pt x="13208" y="43754"/>
                    <a:pt x="17018" y="46483"/>
                    <a:pt x="17018" y="49848"/>
                  </a:cubicBezTo>
                  <a:cubicBezTo>
                    <a:pt x="17018" y="70679"/>
                    <a:pt x="40640" y="87598"/>
                    <a:pt x="69723" y="87598"/>
                  </a:cubicBezTo>
                  <a:cubicBezTo>
                    <a:pt x="98806" y="87598"/>
                    <a:pt x="122301" y="70679"/>
                    <a:pt x="122301" y="49848"/>
                  </a:cubicBezTo>
                  <a:cubicBezTo>
                    <a:pt x="122301" y="29017"/>
                    <a:pt x="98679" y="12189"/>
                    <a:pt x="69596" y="12189"/>
                  </a:cubicBezTo>
                  <a:lnTo>
                    <a:pt x="69596" y="6095"/>
                  </a:lnTo>
                  <a:lnTo>
                    <a:pt x="69596" y="12189"/>
                  </a:lnTo>
                  <a:cubicBezTo>
                    <a:pt x="40513" y="12189"/>
                    <a:pt x="16891" y="29108"/>
                    <a:pt x="16891" y="49939"/>
                  </a:cubicBezTo>
                  <a:close/>
                </a:path>
              </a:pathLst>
            </a:custGeom>
            <a:solidFill>
              <a:srgbClr val="2E7D6B"/>
            </a:solidFill>
          </p:spPr>
        </p:sp>
      </p:grpSp>
      <p:grpSp>
        <p:nvGrpSpPr>
          <p:cNvPr name="Group 129" id="129"/>
          <p:cNvGrpSpPr/>
          <p:nvPr/>
        </p:nvGrpSpPr>
        <p:grpSpPr>
          <a:xfrm rot="0">
            <a:off x="513740" y="8413726"/>
            <a:ext cx="1981562" cy="412865"/>
            <a:chOff x="0" y="0"/>
            <a:chExt cx="2642083" cy="550487"/>
          </a:xfrm>
        </p:grpSpPr>
        <p:sp>
          <p:nvSpPr>
            <p:cNvPr name="Freeform 130" id="130"/>
            <p:cNvSpPr/>
            <p:nvPr/>
          </p:nvSpPr>
          <p:spPr>
            <a:xfrm flipH="false" flipV="false" rot="0">
              <a:off x="0" y="0"/>
              <a:ext cx="2642078" cy="550488"/>
            </a:xfrm>
            <a:custGeom>
              <a:avLst/>
              <a:gdLst/>
              <a:ahLst/>
              <a:cxnLst/>
              <a:rect r="r" b="b" t="t" l="l"/>
              <a:pathLst>
                <a:path h="550488" w="2642078">
                  <a:moveTo>
                    <a:pt x="0" y="0"/>
                  </a:moveTo>
                  <a:lnTo>
                    <a:pt x="2642078" y="0"/>
                  </a:lnTo>
                  <a:lnTo>
                    <a:pt x="2642078" y="550488"/>
                  </a:lnTo>
                  <a:lnTo>
                    <a:pt x="0" y="550488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0" t="-23711" r="0" b="-63326"/>
              </a:stretch>
            </a:blipFill>
          </p:spPr>
        </p:sp>
        <p:sp>
          <p:nvSpPr>
            <p:cNvPr name="TextBox 131" id="131"/>
            <p:cNvSpPr txBox="true"/>
            <p:nvPr/>
          </p:nvSpPr>
          <p:spPr>
            <a:xfrm>
              <a:off x="0" y="-28575"/>
              <a:ext cx="2642083" cy="579062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l">
                <a:lnSpc>
                  <a:spcPts val="902"/>
                </a:lnSpc>
              </a:pPr>
              <a:r>
                <a:rPr lang="en-US" sz="752">
                  <a:solidFill>
                    <a:srgbClr val="3A4A46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Referral support to specialists</a:t>
              </a:r>
            </a:p>
          </p:txBody>
        </p:sp>
      </p:grpSp>
      <p:grpSp>
        <p:nvGrpSpPr>
          <p:cNvPr name="Group 132" id="132"/>
          <p:cNvGrpSpPr/>
          <p:nvPr/>
        </p:nvGrpSpPr>
        <p:grpSpPr>
          <a:xfrm rot="0">
            <a:off x="382114" y="8819360"/>
            <a:ext cx="2116360" cy="47625"/>
            <a:chOff x="0" y="0"/>
            <a:chExt cx="2821813" cy="63500"/>
          </a:xfrm>
        </p:grpSpPr>
        <p:sp>
          <p:nvSpPr>
            <p:cNvPr name="Freeform 133" id="133"/>
            <p:cNvSpPr/>
            <p:nvPr/>
          </p:nvSpPr>
          <p:spPr>
            <a:xfrm flipH="false" flipV="false" rot="0">
              <a:off x="4191" y="0"/>
              <a:ext cx="2813431" cy="63513"/>
            </a:xfrm>
            <a:custGeom>
              <a:avLst/>
              <a:gdLst/>
              <a:ahLst/>
              <a:cxnLst/>
              <a:rect r="r" b="b" t="t" l="l"/>
              <a:pathLst>
                <a:path h="63513" w="2813431">
                  <a:moveTo>
                    <a:pt x="0" y="0"/>
                  </a:moveTo>
                  <a:lnTo>
                    <a:pt x="2813431" y="0"/>
                  </a:lnTo>
                  <a:lnTo>
                    <a:pt x="2813431" y="63513"/>
                  </a:lnTo>
                  <a:lnTo>
                    <a:pt x="0" y="63513"/>
                  </a:lnTo>
                  <a:close/>
                </a:path>
              </a:pathLst>
            </a:custGeom>
            <a:solidFill>
              <a:srgbClr val="E6F2EF"/>
            </a:solidFill>
          </p:spPr>
        </p:sp>
      </p:grpSp>
      <p:grpSp>
        <p:nvGrpSpPr>
          <p:cNvPr name="Group 134" id="134"/>
          <p:cNvGrpSpPr/>
          <p:nvPr/>
        </p:nvGrpSpPr>
        <p:grpSpPr>
          <a:xfrm rot="0">
            <a:off x="360588" y="8992229"/>
            <a:ext cx="104480" cy="74834"/>
            <a:chOff x="0" y="0"/>
            <a:chExt cx="139306" cy="99778"/>
          </a:xfrm>
        </p:grpSpPr>
        <p:sp>
          <p:nvSpPr>
            <p:cNvPr name="Freeform 135" id="135"/>
            <p:cNvSpPr/>
            <p:nvPr/>
          </p:nvSpPr>
          <p:spPr>
            <a:xfrm flipH="false" flipV="false" rot="0">
              <a:off x="8509" y="6095"/>
              <a:ext cx="122301" cy="87598"/>
            </a:xfrm>
            <a:custGeom>
              <a:avLst/>
              <a:gdLst/>
              <a:ahLst/>
              <a:cxnLst/>
              <a:rect r="r" b="b" t="t" l="l"/>
              <a:pathLst>
                <a:path h="87598" w="122301">
                  <a:moveTo>
                    <a:pt x="0" y="43753"/>
                  </a:moveTo>
                  <a:cubicBezTo>
                    <a:pt x="0" y="19557"/>
                    <a:pt x="27305" y="0"/>
                    <a:pt x="61087" y="0"/>
                  </a:cubicBezTo>
                  <a:cubicBezTo>
                    <a:pt x="94869" y="0"/>
                    <a:pt x="122301" y="19557"/>
                    <a:pt x="122301" y="43753"/>
                  </a:cubicBezTo>
                  <a:cubicBezTo>
                    <a:pt x="122301" y="67950"/>
                    <a:pt x="94869" y="87598"/>
                    <a:pt x="61087" y="87598"/>
                  </a:cubicBezTo>
                  <a:cubicBezTo>
                    <a:pt x="27305" y="87598"/>
                    <a:pt x="0" y="67950"/>
                    <a:pt x="0" y="43753"/>
                  </a:cubicBezTo>
                  <a:close/>
                </a:path>
              </a:pathLst>
            </a:custGeom>
            <a:solidFill>
              <a:srgbClr val="2E7D6B"/>
            </a:solidFill>
          </p:spPr>
        </p:sp>
        <p:sp>
          <p:nvSpPr>
            <p:cNvPr name="Freeform 136" id="136"/>
            <p:cNvSpPr/>
            <p:nvPr/>
          </p:nvSpPr>
          <p:spPr>
            <a:xfrm flipH="false" flipV="false" rot="0">
              <a:off x="0" y="0"/>
              <a:ext cx="139319" cy="99791"/>
            </a:xfrm>
            <a:custGeom>
              <a:avLst/>
              <a:gdLst/>
              <a:ahLst/>
              <a:cxnLst/>
              <a:rect r="r" b="b" t="t" l="l"/>
              <a:pathLst>
                <a:path h="99791" w="139319">
                  <a:moveTo>
                    <a:pt x="0" y="49848"/>
                  </a:moveTo>
                  <a:cubicBezTo>
                    <a:pt x="0" y="22377"/>
                    <a:pt x="31242" y="0"/>
                    <a:pt x="69596" y="0"/>
                  </a:cubicBezTo>
                  <a:lnTo>
                    <a:pt x="69596" y="6095"/>
                  </a:lnTo>
                  <a:lnTo>
                    <a:pt x="69596" y="0"/>
                  </a:lnTo>
                  <a:cubicBezTo>
                    <a:pt x="108077" y="0"/>
                    <a:pt x="139192" y="22377"/>
                    <a:pt x="139192" y="49848"/>
                  </a:cubicBezTo>
                  <a:lnTo>
                    <a:pt x="130810" y="49848"/>
                  </a:lnTo>
                  <a:lnTo>
                    <a:pt x="139319" y="49848"/>
                  </a:lnTo>
                  <a:cubicBezTo>
                    <a:pt x="139319" y="77410"/>
                    <a:pt x="108077" y="99696"/>
                    <a:pt x="69723" y="99696"/>
                  </a:cubicBezTo>
                  <a:lnTo>
                    <a:pt x="69723" y="93693"/>
                  </a:lnTo>
                  <a:lnTo>
                    <a:pt x="69723" y="99791"/>
                  </a:lnTo>
                  <a:cubicBezTo>
                    <a:pt x="31242" y="99791"/>
                    <a:pt x="0" y="77410"/>
                    <a:pt x="0" y="49848"/>
                  </a:cubicBezTo>
                  <a:lnTo>
                    <a:pt x="8509" y="49848"/>
                  </a:lnTo>
                  <a:lnTo>
                    <a:pt x="17018" y="49848"/>
                  </a:lnTo>
                  <a:lnTo>
                    <a:pt x="8509" y="49848"/>
                  </a:lnTo>
                  <a:lnTo>
                    <a:pt x="0" y="49848"/>
                  </a:lnTo>
                  <a:moveTo>
                    <a:pt x="17018" y="49848"/>
                  </a:moveTo>
                  <a:cubicBezTo>
                    <a:pt x="17018" y="53214"/>
                    <a:pt x="13208" y="55943"/>
                    <a:pt x="8509" y="55943"/>
                  </a:cubicBezTo>
                  <a:cubicBezTo>
                    <a:pt x="3810" y="55943"/>
                    <a:pt x="0" y="53214"/>
                    <a:pt x="0" y="49848"/>
                  </a:cubicBezTo>
                  <a:cubicBezTo>
                    <a:pt x="0" y="46483"/>
                    <a:pt x="3810" y="43754"/>
                    <a:pt x="8509" y="43754"/>
                  </a:cubicBezTo>
                  <a:cubicBezTo>
                    <a:pt x="13208" y="43754"/>
                    <a:pt x="17018" y="46483"/>
                    <a:pt x="17018" y="49848"/>
                  </a:cubicBezTo>
                  <a:cubicBezTo>
                    <a:pt x="17018" y="70679"/>
                    <a:pt x="40640" y="87598"/>
                    <a:pt x="69723" y="87598"/>
                  </a:cubicBezTo>
                  <a:cubicBezTo>
                    <a:pt x="98806" y="87598"/>
                    <a:pt x="122301" y="70679"/>
                    <a:pt x="122301" y="49848"/>
                  </a:cubicBezTo>
                  <a:cubicBezTo>
                    <a:pt x="122301" y="29017"/>
                    <a:pt x="98679" y="12189"/>
                    <a:pt x="69596" y="12189"/>
                  </a:cubicBezTo>
                  <a:lnTo>
                    <a:pt x="69596" y="6095"/>
                  </a:lnTo>
                  <a:lnTo>
                    <a:pt x="69596" y="12189"/>
                  </a:lnTo>
                  <a:cubicBezTo>
                    <a:pt x="40513" y="12189"/>
                    <a:pt x="16891" y="29108"/>
                    <a:pt x="16891" y="49939"/>
                  </a:cubicBezTo>
                  <a:close/>
                </a:path>
              </a:pathLst>
            </a:custGeom>
            <a:solidFill>
              <a:srgbClr val="2E7D6B"/>
            </a:solidFill>
          </p:spPr>
        </p:sp>
      </p:grpSp>
      <p:grpSp>
        <p:nvGrpSpPr>
          <p:cNvPr name="Group 137" id="137"/>
          <p:cNvGrpSpPr/>
          <p:nvPr/>
        </p:nvGrpSpPr>
        <p:grpSpPr>
          <a:xfrm rot="0">
            <a:off x="513740" y="8839730"/>
            <a:ext cx="1981562" cy="412865"/>
            <a:chOff x="0" y="0"/>
            <a:chExt cx="2642083" cy="550487"/>
          </a:xfrm>
        </p:grpSpPr>
        <p:sp>
          <p:nvSpPr>
            <p:cNvPr name="Freeform 138" id="138"/>
            <p:cNvSpPr/>
            <p:nvPr/>
          </p:nvSpPr>
          <p:spPr>
            <a:xfrm flipH="false" flipV="false" rot="0">
              <a:off x="0" y="0"/>
              <a:ext cx="2642078" cy="550488"/>
            </a:xfrm>
            <a:custGeom>
              <a:avLst/>
              <a:gdLst/>
              <a:ahLst/>
              <a:cxnLst/>
              <a:rect r="r" b="b" t="t" l="l"/>
              <a:pathLst>
                <a:path h="550488" w="2642078">
                  <a:moveTo>
                    <a:pt x="0" y="0"/>
                  </a:moveTo>
                  <a:lnTo>
                    <a:pt x="2642078" y="0"/>
                  </a:lnTo>
                  <a:lnTo>
                    <a:pt x="2642078" y="550488"/>
                  </a:lnTo>
                  <a:lnTo>
                    <a:pt x="0" y="550488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0" t="-23711" r="0" b="-63326"/>
              </a:stretch>
            </a:blipFill>
          </p:spPr>
        </p:sp>
        <p:sp>
          <p:nvSpPr>
            <p:cNvPr name="TextBox 139" id="139"/>
            <p:cNvSpPr txBox="true"/>
            <p:nvPr/>
          </p:nvSpPr>
          <p:spPr>
            <a:xfrm>
              <a:off x="0" y="-28575"/>
              <a:ext cx="2642083" cy="579062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l">
                <a:lnSpc>
                  <a:spcPts val="902"/>
                </a:lnSpc>
              </a:pPr>
              <a:r>
                <a:rPr lang="en-US" sz="752">
                  <a:solidFill>
                    <a:srgbClr val="3A4A46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Prescription support &amp; medication review</a:t>
              </a:r>
            </a:p>
          </p:txBody>
        </p:sp>
      </p:grpSp>
      <p:grpSp>
        <p:nvGrpSpPr>
          <p:cNvPr name="Group 140" id="140"/>
          <p:cNvGrpSpPr/>
          <p:nvPr/>
        </p:nvGrpSpPr>
        <p:grpSpPr>
          <a:xfrm rot="0">
            <a:off x="2730627" y="6378873"/>
            <a:ext cx="2336540" cy="2902287"/>
            <a:chOff x="0" y="0"/>
            <a:chExt cx="3115386" cy="3869715"/>
          </a:xfrm>
        </p:grpSpPr>
        <p:sp>
          <p:nvSpPr>
            <p:cNvPr name="Freeform 141" id="141"/>
            <p:cNvSpPr/>
            <p:nvPr/>
          </p:nvSpPr>
          <p:spPr>
            <a:xfrm flipH="false" flipV="false" rot="0">
              <a:off x="4191" y="3002"/>
              <a:ext cx="3106928" cy="3863694"/>
            </a:xfrm>
            <a:custGeom>
              <a:avLst/>
              <a:gdLst/>
              <a:ahLst/>
              <a:cxnLst/>
              <a:rect r="r" b="b" t="t" l="l"/>
              <a:pathLst>
                <a:path h="3863694" w="3106928">
                  <a:moveTo>
                    <a:pt x="0" y="0"/>
                  </a:moveTo>
                  <a:lnTo>
                    <a:pt x="3106928" y="0"/>
                  </a:lnTo>
                  <a:lnTo>
                    <a:pt x="3106928" y="3863693"/>
                  </a:lnTo>
                  <a:lnTo>
                    <a:pt x="0" y="3863693"/>
                  </a:ln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name="Freeform 142" id="142"/>
            <p:cNvSpPr/>
            <p:nvPr/>
          </p:nvSpPr>
          <p:spPr>
            <a:xfrm flipH="false" flipV="false" rot="0">
              <a:off x="0" y="0"/>
              <a:ext cx="3115310" cy="3869697"/>
            </a:xfrm>
            <a:custGeom>
              <a:avLst/>
              <a:gdLst/>
              <a:ahLst/>
              <a:cxnLst/>
              <a:rect r="r" b="b" t="t" l="l"/>
              <a:pathLst>
                <a:path h="3869697" w="3115310">
                  <a:moveTo>
                    <a:pt x="4191" y="0"/>
                  </a:moveTo>
                  <a:lnTo>
                    <a:pt x="3111119" y="0"/>
                  </a:lnTo>
                  <a:cubicBezTo>
                    <a:pt x="3113405" y="0"/>
                    <a:pt x="3115310" y="1364"/>
                    <a:pt x="3115310" y="3002"/>
                  </a:cubicBezTo>
                  <a:lnTo>
                    <a:pt x="3115310" y="3866695"/>
                  </a:lnTo>
                  <a:cubicBezTo>
                    <a:pt x="3115310" y="3868332"/>
                    <a:pt x="3113405" y="3869697"/>
                    <a:pt x="3111119" y="3869697"/>
                  </a:cubicBezTo>
                  <a:lnTo>
                    <a:pt x="4191" y="3869697"/>
                  </a:lnTo>
                  <a:cubicBezTo>
                    <a:pt x="1905" y="3869697"/>
                    <a:pt x="0" y="3868332"/>
                    <a:pt x="0" y="3866695"/>
                  </a:cubicBezTo>
                  <a:lnTo>
                    <a:pt x="0" y="3002"/>
                  </a:lnTo>
                  <a:cubicBezTo>
                    <a:pt x="0" y="1364"/>
                    <a:pt x="1905" y="0"/>
                    <a:pt x="4191" y="0"/>
                  </a:cubicBezTo>
                  <a:moveTo>
                    <a:pt x="4191" y="6095"/>
                  </a:moveTo>
                  <a:lnTo>
                    <a:pt x="4191" y="3002"/>
                  </a:lnTo>
                  <a:lnTo>
                    <a:pt x="8509" y="3002"/>
                  </a:lnTo>
                  <a:lnTo>
                    <a:pt x="8509" y="3866695"/>
                  </a:lnTo>
                  <a:lnTo>
                    <a:pt x="4191" y="3866695"/>
                  </a:lnTo>
                  <a:lnTo>
                    <a:pt x="4191" y="3863694"/>
                  </a:lnTo>
                  <a:lnTo>
                    <a:pt x="3111119" y="3863694"/>
                  </a:lnTo>
                  <a:lnTo>
                    <a:pt x="3111119" y="3866695"/>
                  </a:lnTo>
                  <a:lnTo>
                    <a:pt x="3106928" y="3866695"/>
                  </a:lnTo>
                  <a:lnTo>
                    <a:pt x="3106928" y="3002"/>
                  </a:lnTo>
                  <a:lnTo>
                    <a:pt x="3111119" y="3002"/>
                  </a:lnTo>
                  <a:lnTo>
                    <a:pt x="3111119" y="6095"/>
                  </a:lnTo>
                  <a:lnTo>
                    <a:pt x="4191" y="6095"/>
                  </a:lnTo>
                  <a:close/>
                </a:path>
              </a:pathLst>
            </a:custGeom>
            <a:solidFill>
              <a:srgbClr val="D4E6E1"/>
            </a:solidFill>
          </p:spPr>
        </p:sp>
      </p:grpSp>
      <p:grpSp>
        <p:nvGrpSpPr>
          <p:cNvPr name="Group 143" id="143"/>
          <p:cNvGrpSpPr/>
          <p:nvPr/>
        </p:nvGrpSpPr>
        <p:grpSpPr>
          <a:xfrm rot="0">
            <a:off x="2843908" y="6429473"/>
            <a:ext cx="2109997" cy="167506"/>
            <a:chOff x="0" y="0"/>
            <a:chExt cx="2813329" cy="223341"/>
          </a:xfrm>
        </p:grpSpPr>
        <p:sp>
          <p:nvSpPr>
            <p:cNvPr name="Freeform 144" id="144"/>
            <p:cNvSpPr/>
            <p:nvPr/>
          </p:nvSpPr>
          <p:spPr>
            <a:xfrm flipH="false" flipV="false" rot="0">
              <a:off x="0" y="0"/>
              <a:ext cx="2813324" cy="223347"/>
            </a:xfrm>
            <a:custGeom>
              <a:avLst/>
              <a:gdLst/>
              <a:ahLst/>
              <a:cxnLst/>
              <a:rect r="r" b="b" t="t" l="l"/>
              <a:pathLst>
                <a:path h="223347" w="2813324">
                  <a:moveTo>
                    <a:pt x="0" y="0"/>
                  </a:moveTo>
                  <a:lnTo>
                    <a:pt x="2813324" y="0"/>
                  </a:lnTo>
                  <a:lnTo>
                    <a:pt x="2813324" y="223347"/>
                  </a:lnTo>
                  <a:lnTo>
                    <a:pt x="0" y="223347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0" t="-196149" r="0" b="-194726"/>
              </a:stretch>
            </a:blipFill>
          </p:spPr>
        </p:sp>
        <p:sp>
          <p:nvSpPr>
            <p:cNvPr name="TextBox 145" id="145"/>
            <p:cNvSpPr txBox="true"/>
            <p:nvPr/>
          </p:nvSpPr>
          <p:spPr>
            <a:xfrm>
              <a:off x="0" y="-9525"/>
              <a:ext cx="2813329" cy="232866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l">
                <a:lnSpc>
                  <a:spcPts val="1083"/>
                </a:lnSpc>
              </a:pPr>
              <a:r>
                <a:rPr lang="en-US" sz="902" b="true">
                  <a:solidFill>
                    <a:srgbClr val="1D5548"/>
                  </a:solidFill>
                  <a:latin typeface="Georgia Bold"/>
                  <a:ea typeface="Georgia Bold"/>
                  <a:cs typeface="Georgia Bold"/>
                  <a:sym typeface="Georgia Bold"/>
                </a:rPr>
                <a:t>Zero-Cost Medications</a:t>
              </a:r>
            </a:p>
          </p:txBody>
        </p:sp>
      </p:grpSp>
      <p:grpSp>
        <p:nvGrpSpPr>
          <p:cNvPr name="Group 146" id="146"/>
          <p:cNvGrpSpPr/>
          <p:nvPr/>
        </p:nvGrpSpPr>
        <p:grpSpPr>
          <a:xfrm rot="0">
            <a:off x="2843908" y="6550662"/>
            <a:ext cx="2109997" cy="139397"/>
            <a:chOff x="0" y="0"/>
            <a:chExt cx="2813329" cy="185863"/>
          </a:xfrm>
        </p:grpSpPr>
        <p:sp>
          <p:nvSpPr>
            <p:cNvPr name="Freeform 147" id="147"/>
            <p:cNvSpPr/>
            <p:nvPr/>
          </p:nvSpPr>
          <p:spPr>
            <a:xfrm flipH="false" flipV="false" rot="0">
              <a:off x="0" y="0"/>
              <a:ext cx="2813324" cy="185862"/>
            </a:xfrm>
            <a:custGeom>
              <a:avLst/>
              <a:gdLst/>
              <a:ahLst/>
              <a:cxnLst/>
              <a:rect r="r" b="b" t="t" l="l"/>
              <a:pathLst>
                <a:path h="185862" w="2813324">
                  <a:moveTo>
                    <a:pt x="0" y="0"/>
                  </a:moveTo>
                  <a:lnTo>
                    <a:pt x="2813324" y="0"/>
                  </a:lnTo>
                  <a:lnTo>
                    <a:pt x="2813324" y="185862"/>
                  </a:lnTo>
                  <a:lnTo>
                    <a:pt x="0" y="185862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0" t="-248870" r="0" b="-241006"/>
              </a:stretch>
            </a:blipFill>
          </p:spPr>
        </p:sp>
        <p:sp>
          <p:nvSpPr>
            <p:cNvPr name="TextBox 148" id="148"/>
            <p:cNvSpPr txBox="true"/>
            <p:nvPr/>
          </p:nvSpPr>
          <p:spPr>
            <a:xfrm>
              <a:off x="0" y="-19050"/>
              <a:ext cx="2813329" cy="204913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l">
                <a:lnSpc>
                  <a:spcPts val="842"/>
                </a:lnSpc>
              </a:pPr>
              <a:r>
                <a:rPr lang="en-US" sz="702">
                  <a:solidFill>
                    <a:srgbClr val="6B7F7A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$0 Rx Program</a:t>
              </a:r>
            </a:p>
          </p:txBody>
        </p:sp>
      </p:grpSp>
      <p:grpSp>
        <p:nvGrpSpPr>
          <p:cNvPr name="Group 149" id="149"/>
          <p:cNvGrpSpPr/>
          <p:nvPr/>
        </p:nvGrpSpPr>
        <p:grpSpPr>
          <a:xfrm rot="0">
            <a:off x="2837536" y="6660765"/>
            <a:ext cx="2122732" cy="47625"/>
            <a:chOff x="0" y="0"/>
            <a:chExt cx="2830309" cy="63500"/>
          </a:xfrm>
        </p:grpSpPr>
        <p:sp>
          <p:nvSpPr>
            <p:cNvPr name="Freeform 150" id="150"/>
            <p:cNvSpPr/>
            <p:nvPr/>
          </p:nvSpPr>
          <p:spPr>
            <a:xfrm flipH="false" flipV="false" rot="0">
              <a:off x="8509" y="0"/>
              <a:ext cx="2813304" cy="63525"/>
            </a:xfrm>
            <a:custGeom>
              <a:avLst/>
              <a:gdLst/>
              <a:ahLst/>
              <a:cxnLst/>
              <a:rect r="r" b="b" t="t" l="l"/>
              <a:pathLst>
                <a:path h="63525" w="2813304">
                  <a:moveTo>
                    <a:pt x="0" y="0"/>
                  </a:moveTo>
                  <a:lnTo>
                    <a:pt x="2813304" y="0"/>
                  </a:lnTo>
                  <a:lnTo>
                    <a:pt x="2813304" y="63525"/>
                  </a:lnTo>
                  <a:lnTo>
                    <a:pt x="0" y="63525"/>
                  </a:lnTo>
                  <a:close/>
                </a:path>
              </a:pathLst>
            </a:custGeom>
            <a:solidFill>
              <a:srgbClr val="E6F2EF"/>
            </a:solidFill>
          </p:spPr>
        </p:sp>
      </p:grpSp>
      <p:grpSp>
        <p:nvGrpSpPr>
          <p:cNvPr name="Group 151" id="151"/>
          <p:cNvGrpSpPr/>
          <p:nvPr/>
        </p:nvGrpSpPr>
        <p:grpSpPr>
          <a:xfrm rot="0">
            <a:off x="2843908" y="6782812"/>
            <a:ext cx="1071877" cy="165632"/>
            <a:chOff x="0" y="0"/>
            <a:chExt cx="1429169" cy="220842"/>
          </a:xfrm>
        </p:grpSpPr>
        <p:sp>
          <p:nvSpPr>
            <p:cNvPr name="Freeform 152" id="152"/>
            <p:cNvSpPr/>
            <p:nvPr/>
          </p:nvSpPr>
          <p:spPr>
            <a:xfrm flipH="false" flipV="false" rot="0">
              <a:off x="0" y="0"/>
              <a:ext cx="1429169" cy="220843"/>
            </a:xfrm>
            <a:custGeom>
              <a:avLst/>
              <a:gdLst/>
              <a:ahLst/>
              <a:cxnLst/>
              <a:rect r="r" b="b" t="t" l="l"/>
              <a:pathLst>
                <a:path h="220843" w="1429169">
                  <a:moveTo>
                    <a:pt x="0" y="0"/>
                  </a:moveTo>
                  <a:lnTo>
                    <a:pt x="1429169" y="0"/>
                  </a:lnTo>
                  <a:lnTo>
                    <a:pt x="1429169" y="220843"/>
                  </a:lnTo>
                  <a:lnTo>
                    <a:pt x="0" y="220843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0" t="-56288" r="0" b="-95903"/>
              </a:stretch>
            </a:blipFill>
          </p:spPr>
        </p:sp>
        <p:sp>
          <p:nvSpPr>
            <p:cNvPr name="TextBox 153" id="153"/>
            <p:cNvSpPr txBox="true"/>
            <p:nvPr/>
          </p:nvSpPr>
          <p:spPr>
            <a:xfrm>
              <a:off x="0" y="-28575"/>
              <a:ext cx="1429169" cy="249417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l">
                <a:lnSpc>
                  <a:spcPts val="902"/>
                </a:lnSpc>
              </a:pPr>
              <a:r>
                <a:rPr lang="en-US" sz="752" b="true">
                  <a:solidFill>
                    <a:srgbClr val="C45A72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$0 </a:t>
              </a:r>
              <a:r>
                <a:rPr lang="en-US" sz="752" b="true">
                  <a:solidFill>
                    <a:srgbClr val="1A2E2A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Birth control</a:t>
              </a:r>
            </a:p>
          </p:txBody>
        </p:sp>
      </p:grpSp>
      <p:grpSp>
        <p:nvGrpSpPr>
          <p:cNvPr name="Group 154" id="154"/>
          <p:cNvGrpSpPr/>
          <p:nvPr/>
        </p:nvGrpSpPr>
        <p:grpSpPr>
          <a:xfrm rot="0">
            <a:off x="3898897" y="6782812"/>
            <a:ext cx="1071877" cy="165632"/>
            <a:chOff x="0" y="0"/>
            <a:chExt cx="1429169" cy="220842"/>
          </a:xfrm>
        </p:grpSpPr>
        <p:sp>
          <p:nvSpPr>
            <p:cNvPr name="Freeform 155" id="155"/>
            <p:cNvSpPr/>
            <p:nvPr/>
          </p:nvSpPr>
          <p:spPr>
            <a:xfrm flipH="false" flipV="false" rot="0">
              <a:off x="0" y="0"/>
              <a:ext cx="1429169" cy="220843"/>
            </a:xfrm>
            <a:custGeom>
              <a:avLst/>
              <a:gdLst/>
              <a:ahLst/>
              <a:cxnLst/>
              <a:rect r="r" b="b" t="t" l="l"/>
              <a:pathLst>
                <a:path h="220843" w="1429169">
                  <a:moveTo>
                    <a:pt x="0" y="0"/>
                  </a:moveTo>
                  <a:lnTo>
                    <a:pt x="1429169" y="0"/>
                  </a:lnTo>
                  <a:lnTo>
                    <a:pt x="1429169" y="220843"/>
                  </a:lnTo>
                  <a:lnTo>
                    <a:pt x="0" y="220843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0" t="-56288" r="0" b="-95903"/>
              </a:stretch>
            </a:blipFill>
          </p:spPr>
        </p:sp>
        <p:sp>
          <p:nvSpPr>
            <p:cNvPr name="TextBox 156" id="156"/>
            <p:cNvSpPr txBox="true"/>
            <p:nvPr/>
          </p:nvSpPr>
          <p:spPr>
            <a:xfrm>
              <a:off x="0" y="-28575"/>
              <a:ext cx="1429169" cy="249417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l">
                <a:lnSpc>
                  <a:spcPts val="902"/>
                </a:lnSpc>
              </a:pPr>
              <a:r>
                <a:rPr lang="en-US" sz="752" b="true">
                  <a:solidFill>
                    <a:srgbClr val="C45A72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$0 </a:t>
              </a:r>
              <a:r>
                <a:rPr lang="en-US" sz="752" b="true">
                  <a:solidFill>
                    <a:srgbClr val="1A2E2A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Hormone therapy</a:t>
              </a:r>
            </a:p>
          </p:txBody>
        </p:sp>
      </p:grpSp>
      <p:grpSp>
        <p:nvGrpSpPr>
          <p:cNvPr name="Group 157" id="157"/>
          <p:cNvGrpSpPr/>
          <p:nvPr/>
        </p:nvGrpSpPr>
        <p:grpSpPr>
          <a:xfrm rot="0">
            <a:off x="2843908" y="7077763"/>
            <a:ext cx="1071877" cy="165632"/>
            <a:chOff x="0" y="0"/>
            <a:chExt cx="1429169" cy="220842"/>
          </a:xfrm>
        </p:grpSpPr>
        <p:sp>
          <p:nvSpPr>
            <p:cNvPr name="Freeform 158" id="158"/>
            <p:cNvSpPr/>
            <p:nvPr/>
          </p:nvSpPr>
          <p:spPr>
            <a:xfrm flipH="false" flipV="false" rot="0">
              <a:off x="0" y="0"/>
              <a:ext cx="1429169" cy="220843"/>
            </a:xfrm>
            <a:custGeom>
              <a:avLst/>
              <a:gdLst/>
              <a:ahLst/>
              <a:cxnLst/>
              <a:rect r="r" b="b" t="t" l="l"/>
              <a:pathLst>
                <a:path h="220843" w="1429169">
                  <a:moveTo>
                    <a:pt x="0" y="0"/>
                  </a:moveTo>
                  <a:lnTo>
                    <a:pt x="1429169" y="0"/>
                  </a:lnTo>
                  <a:lnTo>
                    <a:pt x="1429169" y="220843"/>
                  </a:lnTo>
                  <a:lnTo>
                    <a:pt x="0" y="220843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0" t="-56288" r="0" b="-95903"/>
              </a:stretch>
            </a:blipFill>
          </p:spPr>
        </p:sp>
        <p:sp>
          <p:nvSpPr>
            <p:cNvPr name="TextBox 159" id="159"/>
            <p:cNvSpPr txBox="true"/>
            <p:nvPr/>
          </p:nvSpPr>
          <p:spPr>
            <a:xfrm>
              <a:off x="0" y="-28575"/>
              <a:ext cx="1429169" cy="249417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l">
                <a:lnSpc>
                  <a:spcPts val="902"/>
                </a:lnSpc>
              </a:pPr>
              <a:r>
                <a:rPr lang="en-US" sz="752" b="true">
                  <a:solidFill>
                    <a:srgbClr val="2E7D6B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$0 </a:t>
              </a:r>
              <a:r>
                <a:rPr lang="en-US" sz="752">
                  <a:solidFill>
                    <a:srgbClr val="3A4A46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Blood pressure</a:t>
              </a:r>
            </a:p>
          </p:txBody>
        </p:sp>
      </p:grpSp>
      <p:grpSp>
        <p:nvGrpSpPr>
          <p:cNvPr name="Group 160" id="160"/>
          <p:cNvGrpSpPr/>
          <p:nvPr/>
        </p:nvGrpSpPr>
        <p:grpSpPr>
          <a:xfrm rot="0">
            <a:off x="3898897" y="7077763"/>
            <a:ext cx="1071877" cy="165632"/>
            <a:chOff x="0" y="0"/>
            <a:chExt cx="1429169" cy="220842"/>
          </a:xfrm>
        </p:grpSpPr>
        <p:sp>
          <p:nvSpPr>
            <p:cNvPr name="Freeform 161" id="161"/>
            <p:cNvSpPr/>
            <p:nvPr/>
          </p:nvSpPr>
          <p:spPr>
            <a:xfrm flipH="false" flipV="false" rot="0">
              <a:off x="0" y="0"/>
              <a:ext cx="1429169" cy="220843"/>
            </a:xfrm>
            <a:custGeom>
              <a:avLst/>
              <a:gdLst/>
              <a:ahLst/>
              <a:cxnLst/>
              <a:rect r="r" b="b" t="t" l="l"/>
              <a:pathLst>
                <a:path h="220843" w="1429169">
                  <a:moveTo>
                    <a:pt x="0" y="0"/>
                  </a:moveTo>
                  <a:lnTo>
                    <a:pt x="1429169" y="0"/>
                  </a:lnTo>
                  <a:lnTo>
                    <a:pt x="1429169" y="220843"/>
                  </a:lnTo>
                  <a:lnTo>
                    <a:pt x="0" y="220843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0" t="-56288" r="0" b="-95903"/>
              </a:stretch>
            </a:blipFill>
          </p:spPr>
        </p:sp>
        <p:sp>
          <p:nvSpPr>
            <p:cNvPr name="TextBox 162" id="162"/>
            <p:cNvSpPr txBox="true"/>
            <p:nvPr/>
          </p:nvSpPr>
          <p:spPr>
            <a:xfrm>
              <a:off x="0" y="-28575"/>
              <a:ext cx="1429169" cy="249417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l">
                <a:lnSpc>
                  <a:spcPts val="902"/>
                </a:lnSpc>
              </a:pPr>
              <a:r>
                <a:rPr lang="en-US" sz="752" b="true">
                  <a:solidFill>
                    <a:srgbClr val="2E7D6B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$0 </a:t>
              </a:r>
              <a:r>
                <a:rPr lang="en-US" sz="752">
                  <a:solidFill>
                    <a:srgbClr val="3A4A46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Cholesterol</a:t>
              </a:r>
            </a:p>
          </p:txBody>
        </p:sp>
      </p:grpSp>
      <p:grpSp>
        <p:nvGrpSpPr>
          <p:cNvPr name="Group 163" id="163"/>
          <p:cNvGrpSpPr/>
          <p:nvPr/>
        </p:nvGrpSpPr>
        <p:grpSpPr>
          <a:xfrm rot="0">
            <a:off x="2843908" y="7445833"/>
            <a:ext cx="1071877" cy="165632"/>
            <a:chOff x="0" y="0"/>
            <a:chExt cx="1429169" cy="220842"/>
          </a:xfrm>
        </p:grpSpPr>
        <p:sp>
          <p:nvSpPr>
            <p:cNvPr name="Freeform 164" id="164"/>
            <p:cNvSpPr/>
            <p:nvPr/>
          </p:nvSpPr>
          <p:spPr>
            <a:xfrm flipH="false" flipV="false" rot="0">
              <a:off x="0" y="0"/>
              <a:ext cx="1429169" cy="220843"/>
            </a:xfrm>
            <a:custGeom>
              <a:avLst/>
              <a:gdLst/>
              <a:ahLst/>
              <a:cxnLst/>
              <a:rect r="r" b="b" t="t" l="l"/>
              <a:pathLst>
                <a:path h="220843" w="1429169">
                  <a:moveTo>
                    <a:pt x="0" y="0"/>
                  </a:moveTo>
                  <a:lnTo>
                    <a:pt x="1429169" y="0"/>
                  </a:lnTo>
                  <a:lnTo>
                    <a:pt x="1429169" y="220843"/>
                  </a:lnTo>
                  <a:lnTo>
                    <a:pt x="0" y="220843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0" t="-56288" r="0" b="-95903"/>
              </a:stretch>
            </a:blipFill>
          </p:spPr>
        </p:sp>
        <p:sp>
          <p:nvSpPr>
            <p:cNvPr name="TextBox 165" id="165"/>
            <p:cNvSpPr txBox="true"/>
            <p:nvPr/>
          </p:nvSpPr>
          <p:spPr>
            <a:xfrm>
              <a:off x="0" y="-28575"/>
              <a:ext cx="1429169" cy="249417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l">
                <a:lnSpc>
                  <a:spcPts val="902"/>
                </a:lnSpc>
              </a:pPr>
              <a:r>
                <a:rPr lang="en-US" sz="752" b="true">
                  <a:solidFill>
                    <a:srgbClr val="2E7D6B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$0 </a:t>
              </a:r>
              <a:r>
                <a:rPr lang="en-US" sz="752">
                  <a:solidFill>
                    <a:srgbClr val="3A4A46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Thyroid</a:t>
              </a:r>
            </a:p>
          </p:txBody>
        </p:sp>
      </p:grpSp>
      <p:grpSp>
        <p:nvGrpSpPr>
          <p:cNvPr name="Group 166" id="166"/>
          <p:cNvGrpSpPr/>
          <p:nvPr/>
        </p:nvGrpSpPr>
        <p:grpSpPr>
          <a:xfrm rot="0">
            <a:off x="3898897" y="7445833"/>
            <a:ext cx="1071877" cy="165632"/>
            <a:chOff x="0" y="0"/>
            <a:chExt cx="1429169" cy="220842"/>
          </a:xfrm>
        </p:grpSpPr>
        <p:sp>
          <p:nvSpPr>
            <p:cNvPr name="Freeform 167" id="167"/>
            <p:cNvSpPr/>
            <p:nvPr/>
          </p:nvSpPr>
          <p:spPr>
            <a:xfrm flipH="false" flipV="false" rot="0">
              <a:off x="0" y="0"/>
              <a:ext cx="1429169" cy="220843"/>
            </a:xfrm>
            <a:custGeom>
              <a:avLst/>
              <a:gdLst/>
              <a:ahLst/>
              <a:cxnLst/>
              <a:rect r="r" b="b" t="t" l="l"/>
              <a:pathLst>
                <a:path h="220843" w="1429169">
                  <a:moveTo>
                    <a:pt x="0" y="0"/>
                  </a:moveTo>
                  <a:lnTo>
                    <a:pt x="1429169" y="0"/>
                  </a:lnTo>
                  <a:lnTo>
                    <a:pt x="1429169" y="220843"/>
                  </a:lnTo>
                  <a:lnTo>
                    <a:pt x="0" y="220843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0" t="-56288" r="0" b="-95903"/>
              </a:stretch>
            </a:blipFill>
          </p:spPr>
        </p:sp>
        <p:sp>
          <p:nvSpPr>
            <p:cNvPr name="TextBox 168" id="168"/>
            <p:cNvSpPr txBox="true"/>
            <p:nvPr/>
          </p:nvSpPr>
          <p:spPr>
            <a:xfrm>
              <a:off x="0" y="-28575"/>
              <a:ext cx="1429169" cy="249417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l">
                <a:lnSpc>
                  <a:spcPts val="902"/>
                </a:lnSpc>
              </a:pPr>
              <a:r>
                <a:rPr lang="en-US" sz="752" b="true">
                  <a:solidFill>
                    <a:srgbClr val="2E7D6B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$0 </a:t>
              </a:r>
              <a:r>
                <a:rPr lang="en-US" sz="752">
                  <a:solidFill>
                    <a:srgbClr val="3A4A46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Allergy / sinus</a:t>
              </a:r>
            </a:p>
          </p:txBody>
        </p:sp>
      </p:grpSp>
      <p:grpSp>
        <p:nvGrpSpPr>
          <p:cNvPr name="Group 169" id="169"/>
          <p:cNvGrpSpPr/>
          <p:nvPr/>
        </p:nvGrpSpPr>
        <p:grpSpPr>
          <a:xfrm rot="0">
            <a:off x="2843908" y="7813902"/>
            <a:ext cx="1071877" cy="165632"/>
            <a:chOff x="0" y="0"/>
            <a:chExt cx="1429169" cy="220842"/>
          </a:xfrm>
        </p:grpSpPr>
        <p:sp>
          <p:nvSpPr>
            <p:cNvPr name="Freeform 170" id="170"/>
            <p:cNvSpPr/>
            <p:nvPr/>
          </p:nvSpPr>
          <p:spPr>
            <a:xfrm flipH="false" flipV="false" rot="0">
              <a:off x="0" y="0"/>
              <a:ext cx="1429169" cy="220843"/>
            </a:xfrm>
            <a:custGeom>
              <a:avLst/>
              <a:gdLst/>
              <a:ahLst/>
              <a:cxnLst/>
              <a:rect r="r" b="b" t="t" l="l"/>
              <a:pathLst>
                <a:path h="220843" w="1429169">
                  <a:moveTo>
                    <a:pt x="0" y="0"/>
                  </a:moveTo>
                  <a:lnTo>
                    <a:pt x="1429169" y="0"/>
                  </a:lnTo>
                  <a:lnTo>
                    <a:pt x="1429169" y="220843"/>
                  </a:lnTo>
                  <a:lnTo>
                    <a:pt x="0" y="220843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0" t="-56288" r="0" b="-95903"/>
              </a:stretch>
            </a:blipFill>
          </p:spPr>
        </p:sp>
        <p:sp>
          <p:nvSpPr>
            <p:cNvPr name="TextBox 171" id="171"/>
            <p:cNvSpPr txBox="true"/>
            <p:nvPr/>
          </p:nvSpPr>
          <p:spPr>
            <a:xfrm>
              <a:off x="0" y="-28575"/>
              <a:ext cx="1429169" cy="249417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l">
                <a:lnSpc>
                  <a:spcPts val="902"/>
                </a:lnSpc>
              </a:pPr>
              <a:r>
                <a:rPr lang="en-US" sz="752" b="true">
                  <a:solidFill>
                    <a:srgbClr val="2E7D6B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$0 </a:t>
              </a:r>
              <a:r>
                <a:rPr lang="en-US" sz="752">
                  <a:solidFill>
                    <a:srgbClr val="3A4A46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Antibiotics</a:t>
              </a:r>
            </a:p>
          </p:txBody>
        </p:sp>
      </p:grpSp>
      <p:grpSp>
        <p:nvGrpSpPr>
          <p:cNvPr name="Group 172" id="172"/>
          <p:cNvGrpSpPr/>
          <p:nvPr/>
        </p:nvGrpSpPr>
        <p:grpSpPr>
          <a:xfrm rot="0">
            <a:off x="3898897" y="7813902"/>
            <a:ext cx="1071877" cy="165632"/>
            <a:chOff x="0" y="0"/>
            <a:chExt cx="1429169" cy="220842"/>
          </a:xfrm>
        </p:grpSpPr>
        <p:sp>
          <p:nvSpPr>
            <p:cNvPr name="Freeform 173" id="173"/>
            <p:cNvSpPr/>
            <p:nvPr/>
          </p:nvSpPr>
          <p:spPr>
            <a:xfrm flipH="false" flipV="false" rot="0">
              <a:off x="0" y="0"/>
              <a:ext cx="1429169" cy="220843"/>
            </a:xfrm>
            <a:custGeom>
              <a:avLst/>
              <a:gdLst/>
              <a:ahLst/>
              <a:cxnLst/>
              <a:rect r="r" b="b" t="t" l="l"/>
              <a:pathLst>
                <a:path h="220843" w="1429169">
                  <a:moveTo>
                    <a:pt x="0" y="0"/>
                  </a:moveTo>
                  <a:lnTo>
                    <a:pt x="1429169" y="0"/>
                  </a:lnTo>
                  <a:lnTo>
                    <a:pt x="1429169" y="220843"/>
                  </a:lnTo>
                  <a:lnTo>
                    <a:pt x="0" y="220843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0" t="-56288" r="0" b="-95903"/>
              </a:stretch>
            </a:blipFill>
          </p:spPr>
        </p:sp>
        <p:sp>
          <p:nvSpPr>
            <p:cNvPr name="TextBox 174" id="174"/>
            <p:cNvSpPr txBox="true"/>
            <p:nvPr/>
          </p:nvSpPr>
          <p:spPr>
            <a:xfrm>
              <a:off x="0" y="-28575"/>
              <a:ext cx="1429169" cy="249417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l">
                <a:lnSpc>
                  <a:spcPts val="902"/>
                </a:lnSpc>
              </a:pPr>
              <a:r>
                <a:rPr lang="en-US" sz="752" b="true">
                  <a:solidFill>
                    <a:srgbClr val="2E7D6B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$0 </a:t>
              </a:r>
              <a:r>
                <a:rPr lang="en-US" sz="752">
                  <a:solidFill>
                    <a:srgbClr val="3A4A46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Acid reflux</a:t>
              </a:r>
            </a:p>
          </p:txBody>
        </p:sp>
      </p:grpSp>
      <p:grpSp>
        <p:nvGrpSpPr>
          <p:cNvPr name="Group 175" id="175"/>
          <p:cNvGrpSpPr/>
          <p:nvPr/>
        </p:nvGrpSpPr>
        <p:grpSpPr>
          <a:xfrm rot="0">
            <a:off x="2843908" y="8181979"/>
            <a:ext cx="1071877" cy="165632"/>
            <a:chOff x="0" y="0"/>
            <a:chExt cx="1429169" cy="220842"/>
          </a:xfrm>
        </p:grpSpPr>
        <p:sp>
          <p:nvSpPr>
            <p:cNvPr name="Freeform 176" id="176"/>
            <p:cNvSpPr/>
            <p:nvPr/>
          </p:nvSpPr>
          <p:spPr>
            <a:xfrm flipH="false" flipV="false" rot="0">
              <a:off x="0" y="0"/>
              <a:ext cx="1429169" cy="220843"/>
            </a:xfrm>
            <a:custGeom>
              <a:avLst/>
              <a:gdLst/>
              <a:ahLst/>
              <a:cxnLst/>
              <a:rect r="r" b="b" t="t" l="l"/>
              <a:pathLst>
                <a:path h="220843" w="1429169">
                  <a:moveTo>
                    <a:pt x="0" y="0"/>
                  </a:moveTo>
                  <a:lnTo>
                    <a:pt x="1429169" y="0"/>
                  </a:lnTo>
                  <a:lnTo>
                    <a:pt x="1429169" y="220843"/>
                  </a:lnTo>
                  <a:lnTo>
                    <a:pt x="0" y="220843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0" t="-56288" r="0" b="-95903"/>
              </a:stretch>
            </a:blipFill>
          </p:spPr>
        </p:sp>
        <p:sp>
          <p:nvSpPr>
            <p:cNvPr name="TextBox 177" id="177"/>
            <p:cNvSpPr txBox="true"/>
            <p:nvPr/>
          </p:nvSpPr>
          <p:spPr>
            <a:xfrm>
              <a:off x="0" y="-28575"/>
              <a:ext cx="1429169" cy="249417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l">
                <a:lnSpc>
                  <a:spcPts val="902"/>
                </a:lnSpc>
              </a:pPr>
              <a:r>
                <a:rPr lang="en-US" sz="752" b="true">
                  <a:solidFill>
                    <a:srgbClr val="2E7D6B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$0 </a:t>
              </a:r>
              <a:r>
                <a:rPr lang="en-US" sz="752">
                  <a:solidFill>
                    <a:srgbClr val="3A4A46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Prenatal care</a:t>
              </a:r>
            </a:p>
          </p:txBody>
        </p:sp>
      </p:grpSp>
      <p:grpSp>
        <p:nvGrpSpPr>
          <p:cNvPr name="Group 178" id="178"/>
          <p:cNvGrpSpPr/>
          <p:nvPr/>
        </p:nvGrpSpPr>
        <p:grpSpPr>
          <a:xfrm rot="0">
            <a:off x="3898897" y="8181979"/>
            <a:ext cx="1071877" cy="165632"/>
            <a:chOff x="0" y="0"/>
            <a:chExt cx="1429169" cy="220842"/>
          </a:xfrm>
        </p:grpSpPr>
        <p:sp>
          <p:nvSpPr>
            <p:cNvPr name="Freeform 179" id="179"/>
            <p:cNvSpPr/>
            <p:nvPr/>
          </p:nvSpPr>
          <p:spPr>
            <a:xfrm flipH="false" flipV="false" rot="0">
              <a:off x="0" y="0"/>
              <a:ext cx="1429169" cy="220843"/>
            </a:xfrm>
            <a:custGeom>
              <a:avLst/>
              <a:gdLst/>
              <a:ahLst/>
              <a:cxnLst/>
              <a:rect r="r" b="b" t="t" l="l"/>
              <a:pathLst>
                <a:path h="220843" w="1429169">
                  <a:moveTo>
                    <a:pt x="0" y="0"/>
                  </a:moveTo>
                  <a:lnTo>
                    <a:pt x="1429169" y="0"/>
                  </a:lnTo>
                  <a:lnTo>
                    <a:pt x="1429169" y="220843"/>
                  </a:lnTo>
                  <a:lnTo>
                    <a:pt x="0" y="220843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0" t="-56288" r="0" b="-95903"/>
              </a:stretch>
            </a:blipFill>
          </p:spPr>
        </p:sp>
        <p:sp>
          <p:nvSpPr>
            <p:cNvPr name="TextBox 180" id="180"/>
            <p:cNvSpPr txBox="true"/>
            <p:nvPr/>
          </p:nvSpPr>
          <p:spPr>
            <a:xfrm>
              <a:off x="0" y="-28575"/>
              <a:ext cx="1429169" cy="249417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l">
                <a:lnSpc>
                  <a:spcPts val="902"/>
                </a:lnSpc>
              </a:pPr>
              <a:r>
                <a:rPr lang="en-US" sz="752" b="true">
                  <a:solidFill>
                    <a:srgbClr val="2E7D6B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$0 </a:t>
              </a:r>
              <a:r>
                <a:rPr lang="en-US" sz="752">
                  <a:solidFill>
                    <a:srgbClr val="3A4A46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Sleep support</a:t>
              </a:r>
            </a:p>
          </p:txBody>
        </p:sp>
      </p:grpSp>
      <p:grpSp>
        <p:nvGrpSpPr>
          <p:cNvPr name="Group 181" id="181"/>
          <p:cNvGrpSpPr/>
          <p:nvPr/>
        </p:nvGrpSpPr>
        <p:grpSpPr>
          <a:xfrm rot="0">
            <a:off x="2840717" y="8529679"/>
            <a:ext cx="2116360" cy="47625"/>
            <a:chOff x="0" y="0"/>
            <a:chExt cx="2821813" cy="63500"/>
          </a:xfrm>
        </p:grpSpPr>
        <p:sp>
          <p:nvSpPr>
            <p:cNvPr name="Freeform 182" id="182"/>
            <p:cNvSpPr/>
            <p:nvPr/>
          </p:nvSpPr>
          <p:spPr>
            <a:xfrm flipH="false" flipV="false" rot="0">
              <a:off x="4191" y="0"/>
              <a:ext cx="2813431" cy="63513"/>
            </a:xfrm>
            <a:custGeom>
              <a:avLst/>
              <a:gdLst/>
              <a:ahLst/>
              <a:cxnLst/>
              <a:rect r="r" b="b" t="t" l="l"/>
              <a:pathLst>
                <a:path h="63513" w="2813431">
                  <a:moveTo>
                    <a:pt x="0" y="0"/>
                  </a:moveTo>
                  <a:lnTo>
                    <a:pt x="2813431" y="0"/>
                  </a:lnTo>
                  <a:lnTo>
                    <a:pt x="2813431" y="63513"/>
                  </a:lnTo>
                  <a:lnTo>
                    <a:pt x="0" y="63513"/>
                  </a:lnTo>
                  <a:close/>
                </a:path>
              </a:pathLst>
            </a:custGeom>
            <a:solidFill>
              <a:srgbClr val="E6F2EF"/>
            </a:solidFill>
          </p:spPr>
        </p:sp>
      </p:grpSp>
      <p:grpSp>
        <p:nvGrpSpPr>
          <p:cNvPr name="Group 183" id="183"/>
          <p:cNvGrpSpPr/>
          <p:nvPr/>
        </p:nvGrpSpPr>
        <p:grpSpPr>
          <a:xfrm rot="0">
            <a:off x="2840717" y="8653986"/>
            <a:ext cx="2109997" cy="151395"/>
            <a:chOff x="0" y="0"/>
            <a:chExt cx="2813329" cy="201860"/>
          </a:xfrm>
        </p:grpSpPr>
        <p:sp>
          <p:nvSpPr>
            <p:cNvPr name="Freeform 184" id="184"/>
            <p:cNvSpPr/>
            <p:nvPr/>
          </p:nvSpPr>
          <p:spPr>
            <a:xfrm flipH="false" flipV="false" rot="0">
              <a:off x="0" y="0"/>
              <a:ext cx="2813324" cy="201863"/>
            </a:xfrm>
            <a:custGeom>
              <a:avLst/>
              <a:gdLst/>
              <a:ahLst/>
              <a:cxnLst/>
              <a:rect r="r" b="b" t="t" l="l"/>
              <a:pathLst>
                <a:path h="201863" w="2813324">
                  <a:moveTo>
                    <a:pt x="0" y="0"/>
                  </a:moveTo>
                  <a:lnTo>
                    <a:pt x="2813324" y="0"/>
                  </a:lnTo>
                  <a:lnTo>
                    <a:pt x="2813324" y="201863"/>
                  </a:lnTo>
                  <a:lnTo>
                    <a:pt x="0" y="201863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0" t="-223084" r="0" b="-220034"/>
              </a:stretch>
            </a:blipFill>
          </p:spPr>
        </p:sp>
        <p:sp>
          <p:nvSpPr>
            <p:cNvPr name="TextBox 185" id="185"/>
            <p:cNvSpPr txBox="true"/>
            <p:nvPr/>
          </p:nvSpPr>
          <p:spPr>
            <a:xfrm>
              <a:off x="0" y="-28575"/>
              <a:ext cx="2813329" cy="230435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l">
                <a:lnSpc>
                  <a:spcPts val="902"/>
                </a:lnSpc>
              </a:pPr>
              <a:r>
                <a:rPr lang="en-US" b="true" sz="752">
                  <a:solidFill>
                    <a:srgbClr val="1A4000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+ 35% off vitamins &amp; supplements</a:t>
              </a:r>
            </a:p>
          </p:txBody>
        </p:sp>
      </p:grpSp>
      <p:grpSp>
        <p:nvGrpSpPr>
          <p:cNvPr name="Group 186" id="186"/>
          <p:cNvGrpSpPr/>
          <p:nvPr/>
        </p:nvGrpSpPr>
        <p:grpSpPr>
          <a:xfrm rot="0">
            <a:off x="2837536" y="8805382"/>
            <a:ext cx="2109997" cy="127399"/>
            <a:chOff x="0" y="0"/>
            <a:chExt cx="2813329" cy="169866"/>
          </a:xfrm>
        </p:grpSpPr>
        <p:sp>
          <p:nvSpPr>
            <p:cNvPr name="Freeform 187" id="187"/>
            <p:cNvSpPr/>
            <p:nvPr/>
          </p:nvSpPr>
          <p:spPr>
            <a:xfrm flipH="false" flipV="false" rot="0">
              <a:off x="0" y="0"/>
              <a:ext cx="2813324" cy="169865"/>
            </a:xfrm>
            <a:custGeom>
              <a:avLst/>
              <a:gdLst/>
              <a:ahLst/>
              <a:cxnLst/>
              <a:rect r="r" b="b" t="t" l="l"/>
              <a:pathLst>
                <a:path h="169865" w="2813324">
                  <a:moveTo>
                    <a:pt x="0" y="0"/>
                  </a:moveTo>
                  <a:lnTo>
                    <a:pt x="2813324" y="0"/>
                  </a:lnTo>
                  <a:lnTo>
                    <a:pt x="2813324" y="169865"/>
                  </a:lnTo>
                  <a:lnTo>
                    <a:pt x="0" y="169865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0" t="-272307" r="0" b="-273121"/>
              </a:stretch>
            </a:blipFill>
          </p:spPr>
        </p:sp>
        <p:sp>
          <p:nvSpPr>
            <p:cNvPr name="TextBox 188" id="188"/>
            <p:cNvSpPr txBox="true"/>
            <p:nvPr/>
          </p:nvSpPr>
          <p:spPr>
            <a:xfrm>
              <a:off x="0" y="-19050"/>
              <a:ext cx="2813329" cy="188916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l">
                <a:lnSpc>
                  <a:spcPts val="782"/>
                </a:lnSpc>
              </a:pPr>
              <a:r>
                <a:rPr lang="en-US" sz="652">
                  <a:solidFill>
                    <a:srgbClr val="1A4000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1,100+ covered medications. Full formulary available.</a:t>
              </a:r>
            </a:p>
          </p:txBody>
        </p:sp>
      </p:grpSp>
      <p:grpSp>
        <p:nvGrpSpPr>
          <p:cNvPr name="Group 189" id="189"/>
          <p:cNvGrpSpPr/>
          <p:nvPr/>
        </p:nvGrpSpPr>
        <p:grpSpPr>
          <a:xfrm rot="0">
            <a:off x="5189230" y="6378873"/>
            <a:ext cx="2336540" cy="2902287"/>
            <a:chOff x="0" y="0"/>
            <a:chExt cx="3115386" cy="3869715"/>
          </a:xfrm>
        </p:grpSpPr>
        <p:sp>
          <p:nvSpPr>
            <p:cNvPr name="Freeform 190" id="190"/>
            <p:cNvSpPr/>
            <p:nvPr/>
          </p:nvSpPr>
          <p:spPr>
            <a:xfrm flipH="false" flipV="false" rot="0">
              <a:off x="4191" y="3002"/>
              <a:ext cx="3106928" cy="3863694"/>
            </a:xfrm>
            <a:custGeom>
              <a:avLst/>
              <a:gdLst/>
              <a:ahLst/>
              <a:cxnLst/>
              <a:rect r="r" b="b" t="t" l="l"/>
              <a:pathLst>
                <a:path h="3863694" w="3106928">
                  <a:moveTo>
                    <a:pt x="0" y="0"/>
                  </a:moveTo>
                  <a:lnTo>
                    <a:pt x="3106928" y="0"/>
                  </a:lnTo>
                  <a:lnTo>
                    <a:pt x="3106928" y="3863693"/>
                  </a:lnTo>
                  <a:lnTo>
                    <a:pt x="0" y="3863693"/>
                  </a:ln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name="Freeform 191" id="191"/>
            <p:cNvSpPr/>
            <p:nvPr/>
          </p:nvSpPr>
          <p:spPr>
            <a:xfrm flipH="false" flipV="false" rot="0">
              <a:off x="0" y="0"/>
              <a:ext cx="3115310" cy="3869697"/>
            </a:xfrm>
            <a:custGeom>
              <a:avLst/>
              <a:gdLst/>
              <a:ahLst/>
              <a:cxnLst/>
              <a:rect r="r" b="b" t="t" l="l"/>
              <a:pathLst>
                <a:path h="3869697" w="3115310">
                  <a:moveTo>
                    <a:pt x="4191" y="0"/>
                  </a:moveTo>
                  <a:lnTo>
                    <a:pt x="3111119" y="0"/>
                  </a:lnTo>
                  <a:cubicBezTo>
                    <a:pt x="3113405" y="0"/>
                    <a:pt x="3115310" y="1364"/>
                    <a:pt x="3115310" y="3002"/>
                  </a:cubicBezTo>
                  <a:lnTo>
                    <a:pt x="3115310" y="3866695"/>
                  </a:lnTo>
                  <a:cubicBezTo>
                    <a:pt x="3115310" y="3868332"/>
                    <a:pt x="3113405" y="3869697"/>
                    <a:pt x="3111119" y="3869697"/>
                  </a:cubicBezTo>
                  <a:lnTo>
                    <a:pt x="4191" y="3869697"/>
                  </a:lnTo>
                  <a:cubicBezTo>
                    <a:pt x="1905" y="3869697"/>
                    <a:pt x="0" y="3868332"/>
                    <a:pt x="0" y="3866695"/>
                  </a:cubicBezTo>
                  <a:lnTo>
                    <a:pt x="0" y="3002"/>
                  </a:lnTo>
                  <a:cubicBezTo>
                    <a:pt x="0" y="1364"/>
                    <a:pt x="1905" y="0"/>
                    <a:pt x="4191" y="0"/>
                  </a:cubicBezTo>
                  <a:moveTo>
                    <a:pt x="4191" y="6095"/>
                  </a:moveTo>
                  <a:lnTo>
                    <a:pt x="4191" y="3002"/>
                  </a:lnTo>
                  <a:lnTo>
                    <a:pt x="8509" y="3002"/>
                  </a:lnTo>
                  <a:lnTo>
                    <a:pt x="8509" y="3866695"/>
                  </a:lnTo>
                  <a:lnTo>
                    <a:pt x="4191" y="3866695"/>
                  </a:lnTo>
                  <a:lnTo>
                    <a:pt x="4191" y="3863694"/>
                  </a:lnTo>
                  <a:lnTo>
                    <a:pt x="3111119" y="3863694"/>
                  </a:lnTo>
                  <a:lnTo>
                    <a:pt x="3111119" y="3866695"/>
                  </a:lnTo>
                  <a:lnTo>
                    <a:pt x="3106928" y="3866695"/>
                  </a:lnTo>
                  <a:lnTo>
                    <a:pt x="3106928" y="3002"/>
                  </a:lnTo>
                  <a:lnTo>
                    <a:pt x="3111119" y="3002"/>
                  </a:lnTo>
                  <a:lnTo>
                    <a:pt x="3111119" y="6095"/>
                  </a:lnTo>
                  <a:lnTo>
                    <a:pt x="4191" y="6095"/>
                  </a:lnTo>
                  <a:close/>
                </a:path>
              </a:pathLst>
            </a:custGeom>
            <a:solidFill>
              <a:srgbClr val="D4E6E1"/>
            </a:solidFill>
          </p:spPr>
        </p:sp>
      </p:grpSp>
      <p:grpSp>
        <p:nvGrpSpPr>
          <p:cNvPr name="Group 192" id="192"/>
          <p:cNvGrpSpPr/>
          <p:nvPr/>
        </p:nvGrpSpPr>
        <p:grpSpPr>
          <a:xfrm rot="0">
            <a:off x="5302501" y="6446864"/>
            <a:ext cx="2109997" cy="210263"/>
            <a:chOff x="0" y="0"/>
            <a:chExt cx="2813329" cy="280351"/>
          </a:xfrm>
        </p:grpSpPr>
        <p:sp>
          <p:nvSpPr>
            <p:cNvPr name="Freeform 193" id="193"/>
            <p:cNvSpPr/>
            <p:nvPr/>
          </p:nvSpPr>
          <p:spPr>
            <a:xfrm flipH="false" flipV="false" rot="0">
              <a:off x="0" y="0"/>
              <a:ext cx="2813324" cy="280356"/>
            </a:xfrm>
            <a:custGeom>
              <a:avLst/>
              <a:gdLst/>
              <a:ahLst/>
              <a:cxnLst/>
              <a:rect r="r" b="b" t="t" l="l"/>
              <a:pathLst>
                <a:path h="280356" w="2813324">
                  <a:moveTo>
                    <a:pt x="0" y="0"/>
                  </a:moveTo>
                  <a:lnTo>
                    <a:pt x="2813324" y="0"/>
                  </a:lnTo>
                  <a:lnTo>
                    <a:pt x="2813324" y="280356"/>
                  </a:lnTo>
                  <a:lnTo>
                    <a:pt x="0" y="280356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0" t="-125722" r="0" b="-165336"/>
              </a:stretch>
            </a:blipFill>
          </p:spPr>
        </p:sp>
        <p:sp>
          <p:nvSpPr>
            <p:cNvPr name="TextBox 194" id="194"/>
            <p:cNvSpPr txBox="true"/>
            <p:nvPr/>
          </p:nvSpPr>
          <p:spPr>
            <a:xfrm>
              <a:off x="0" y="-9525"/>
              <a:ext cx="2813329" cy="289876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l">
                <a:lnSpc>
                  <a:spcPts val="1083"/>
                </a:lnSpc>
              </a:pPr>
              <a:r>
                <a:rPr lang="en-US" sz="902" b="true">
                  <a:solidFill>
                    <a:srgbClr val="1D5548"/>
                  </a:solidFill>
                  <a:latin typeface="Georgia Bold"/>
                  <a:ea typeface="Georgia Bold"/>
                  <a:cs typeface="Georgia Bold"/>
                  <a:sym typeface="Georgia Bold"/>
                </a:rPr>
                <a:t>Why It Works for Entrepreneurs</a:t>
              </a:r>
            </a:p>
          </p:txBody>
        </p:sp>
      </p:grpSp>
      <p:grpSp>
        <p:nvGrpSpPr>
          <p:cNvPr name="Group 195" id="195"/>
          <p:cNvGrpSpPr/>
          <p:nvPr/>
        </p:nvGrpSpPr>
        <p:grpSpPr>
          <a:xfrm rot="0">
            <a:off x="5296129" y="6660765"/>
            <a:ext cx="2122732" cy="47625"/>
            <a:chOff x="0" y="0"/>
            <a:chExt cx="2830309" cy="63500"/>
          </a:xfrm>
        </p:grpSpPr>
        <p:sp>
          <p:nvSpPr>
            <p:cNvPr name="Freeform 196" id="196"/>
            <p:cNvSpPr/>
            <p:nvPr/>
          </p:nvSpPr>
          <p:spPr>
            <a:xfrm flipH="false" flipV="false" rot="0">
              <a:off x="8509" y="0"/>
              <a:ext cx="2813304" cy="63525"/>
            </a:xfrm>
            <a:custGeom>
              <a:avLst/>
              <a:gdLst/>
              <a:ahLst/>
              <a:cxnLst/>
              <a:rect r="r" b="b" t="t" l="l"/>
              <a:pathLst>
                <a:path h="63525" w="2813304">
                  <a:moveTo>
                    <a:pt x="0" y="0"/>
                  </a:moveTo>
                  <a:lnTo>
                    <a:pt x="2813304" y="0"/>
                  </a:lnTo>
                  <a:lnTo>
                    <a:pt x="2813304" y="63525"/>
                  </a:lnTo>
                  <a:lnTo>
                    <a:pt x="0" y="63525"/>
                  </a:lnTo>
                  <a:close/>
                </a:path>
              </a:pathLst>
            </a:custGeom>
            <a:solidFill>
              <a:srgbClr val="E6F2EF"/>
            </a:solidFill>
          </p:spPr>
        </p:sp>
      </p:grpSp>
      <p:grpSp>
        <p:nvGrpSpPr>
          <p:cNvPr name="Group 197" id="197"/>
          <p:cNvGrpSpPr/>
          <p:nvPr/>
        </p:nvGrpSpPr>
        <p:grpSpPr>
          <a:xfrm rot="0">
            <a:off x="5302501" y="6707114"/>
            <a:ext cx="2109997" cy="151395"/>
            <a:chOff x="0" y="0"/>
            <a:chExt cx="2813329" cy="201860"/>
          </a:xfrm>
        </p:grpSpPr>
        <p:sp>
          <p:nvSpPr>
            <p:cNvPr name="Freeform 198" id="198"/>
            <p:cNvSpPr/>
            <p:nvPr/>
          </p:nvSpPr>
          <p:spPr>
            <a:xfrm flipH="false" flipV="false" rot="0">
              <a:off x="0" y="0"/>
              <a:ext cx="2813324" cy="201863"/>
            </a:xfrm>
            <a:custGeom>
              <a:avLst/>
              <a:gdLst/>
              <a:ahLst/>
              <a:cxnLst/>
              <a:rect r="r" b="b" t="t" l="l"/>
              <a:pathLst>
                <a:path h="201863" w="2813324">
                  <a:moveTo>
                    <a:pt x="0" y="0"/>
                  </a:moveTo>
                  <a:lnTo>
                    <a:pt x="2813324" y="0"/>
                  </a:lnTo>
                  <a:lnTo>
                    <a:pt x="2813324" y="201863"/>
                  </a:lnTo>
                  <a:lnTo>
                    <a:pt x="0" y="201863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0" t="-223084" r="0" b="-220034"/>
              </a:stretch>
            </a:blipFill>
          </p:spPr>
        </p:sp>
        <p:sp>
          <p:nvSpPr>
            <p:cNvPr name="TextBox 199" id="199"/>
            <p:cNvSpPr txBox="true"/>
            <p:nvPr/>
          </p:nvSpPr>
          <p:spPr>
            <a:xfrm>
              <a:off x="0" y="-28575"/>
              <a:ext cx="2813329" cy="230435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l">
                <a:lnSpc>
                  <a:spcPts val="902"/>
                </a:lnSpc>
              </a:pPr>
              <a:r>
                <a:rPr lang="en-US" sz="752" b="true">
                  <a:solidFill>
                    <a:srgbClr val="1A2E2A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No employer required</a:t>
              </a:r>
            </a:p>
          </p:txBody>
        </p:sp>
      </p:grpSp>
      <p:grpSp>
        <p:nvGrpSpPr>
          <p:cNvPr name="Group 200" id="200"/>
          <p:cNvGrpSpPr/>
          <p:nvPr/>
        </p:nvGrpSpPr>
        <p:grpSpPr>
          <a:xfrm rot="0">
            <a:off x="5302501" y="6827972"/>
            <a:ext cx="2109997" cy="494453"/>
            <a:chOff x="0" y="0"/>
            <a:chExt cx="2813329" cy="659270"/>
          </a:xfrm>
        </p:grpSpPr>
        <p:sp>
          <p:nvSpPr>
            <p:cNvPr name="Freeform 201" id="201"/>
            <p:cNvSpPr/>
            <p:nvPr/>
          </p:nvSpPr>
          <p:spPr>
            <a:xfrm flipH="false" flipV="false" rot="0">
              <a:off x="0" y="0"/>
              <a:ext cx="2813324" cy="659271"/>
            </a:xfrm>
            <a:custGeom>
              <a:avLst/>
              <a:gdLst/>
              <a:ahLst/>
              <a:cxnLst/>
              <a:rect r="r" b="b" t="t" l="l"/>
              <a:pathLst>
                <a:path h="659271" w="2813324">
                  <a:moveTo>
                    <a:pt x="0" y="0"/>
                  </a:moveTo>
                  <a:lnTo>
                    <a:pt x="2813324" y="0"/>
                  </a:lnTo>
                  <a:lnTo>
                    <a:pt x="2813324" y="659271"/>
                  </a:lnTo>
                  <a:lnTo>
                    <a:pt x="0" y="659271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0" t="-13341" r="0" b="-52956"/>
              </a:stretch>
            </a:blipFill>
          </p:spPr>
        </p:sp>
        <p:sp>
          <p:nvSpPr>
            <p:cNvPr name="TextBox 202" id="202"/>
            <p:cNvSpPr txBox="true"/>
            <p:nvPr/>
          </p:nvSpPr>
          <p:spPr>
            <a:xfrm>
              <a:off x="0" y="-19050"/>
              <a:ext cx="2813329" cy="678320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l">
                <a:lnSpc>
                  <a:spcPts val="842"/>
                </a:lnSpc>
              </a:pPr>
              <a:r>
                <a:rPr lang="en-US" sz="702">
                  <a:solidFill>
                    <a:srgbClr val="6B7F7A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Built for 1099, self-employed &amp; independent workers.</a:t>
              </a:r>
            </a:p>
          </p:txBody>
        </p:sp>
      </p:grpSp>
      <p:grpSp>
        <p:nvGrpSpPr>
          <p:cNvPr name="Group 203" id="203"/>
          <p:cNvGrpSpPr/>
          <p:nvPr/>
        </p:nvGrpSpPr>
        <p:grpSpPr>
          <a:xfrm rot="0">
            <a:off x="5299319" y="7328341"/>
            <a:ext cx="2116360" cy="47625"/>
            <a:chOff x="0" y="0"/>
            <a:chExt cx="2821813" cy="63500"/>
          </a:xfrm>
        </p:grpSpPr>
        <p:sp>
          <p:nvSpPr>
            <p:cNvPr name="Freeform 204" id="204"/>
            <p:cNvSpPr/>
            <p:nvPr/>
          </p:nvSpPr>
          <p:spPr>
            <a:xfrm flipH="false" flipV="false" rot="0">
              <a:off x="4191" y="0"/>
              <a:ext cx="2813431" cy="63513"/>
            </a:xfrm>
            <a:custGeom>
              <a:avLst/>
              <a:gdLst/>
              <a:ahLst/>
              <a:cxnLst/>
              <a:rect r="r" b="b" t="t" l="l"/>
              <a:pathLst>
                <a:path h="63513" w="2813431">
                  <a:moveTo>
                    <a:pt x="0" y="0"/>
                  </a:moveTo>
                  <a:lnTo>
                    <a:pt x="2813431" y="0"/>
                  </a:lnTo>
                  <a:lnTo>
                    <a:pt x="2813431" y="63513"/>
                  </a:lnTo>
                  <a:lnTo>
                    <a:pt x="0" y="63513"/>
                  </a:lnTo>
                  <a:close/>
                </a:path>
              </a:pathLst>
            </a:custGeom>
            <a:solidFill>
              <a:srgbClr val="E6F2EF"/>
            </a:solidFill>
          </p:spPr>
        </p:sp>
      </p:grpSp>
      <p:grpSp>
        <p:nvGrpSpPr>
          <p:cNvPr name="Group 205" id="205"/>
          <p:cNvGrpSpPr/>
          <p:nvPr/>
        </p:nvGrpSpPr>
        <p:grpSpPr>
          <a:xfrm rot="0">
            <a:off x="5295767" y="7404541"/>
            <a:ext cx="2109997" cy="151395"/>
            <a:chOff x="0" y="0"/>
            <a:chExt cx="2813329" cy="201860"/>
          </a:xfrm>
        </p:grpSpPr>
        <p:sp>
          <p:nvSpPr>
            <p:cNvPr name="Freeform 206" id="206"/>
            <p:cNvSpPr/>
            <p:nvPr/>
          </p:nvSpPr>
          <p:spPr>
            <a:xfrm flipH="false" flipV="false" rot="0">
              <a:off x="0" y="0"/>
              <a:ext cx="2813324" cy="201863"/>
            </a:xfrm>
            <a:custGeom>
              <a:avLst/>
              <a:gdLst/>
              <a:ahLst/>
              <a:cxnLst/>
              <a:rect r="r" b="b" t="t" l="l"/>
              <a:pathLst>
                <a:path h="201863" w="2813324">
                  <a:moveTo>
                    <a:pt x="0" y="0"/>
                  </a:moveTo>
                  <a:lnTo>
                    <a:pt x="2813324" y="0"/>
                  </a:lnTo>
                  <a:lnTo>
                    <a:pt x="2813324" y="201863"/>
                  </a:lnTo>
                  <a:lnTo>
                    <a:pt x="0" y="201863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0" t="-223084" r="0" b="-220034"/>
              </a:stretch>
            </a:blipFill>
          </p:spPr>
        </p:sp>
        <p:sp>
          <p:nvSpPr>
            <p:cNvPr name="TextBox 207" id="207"/>
            <p:cNvSpPr txBox="true"/>
            <p:nvPr/>
          </p:nvSpPr>
          <p:spPr>
            <a:xfrm>
              <a:off x="0" y="-28575"/>
              <a:ext cx="2813329" cy="230435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l">
                <a:lnSpc>
                  <a:spcPts val="902"/>
                </a:lnSpc>
              </a:pPr>
              <a:r>
                <a:rPr lang="en-US" b="true" sz="752">
                  <a:solidFill>
                    <a:srgbClr val="1A4000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Predictable monthly cost</a:t>
              </a:r>
            </a:p>
          </p:txBody>
        </p:sp>
      </p:grpSp>
      <p:grpSp>
        <p:nvGrpSpPr>
          <p:cNvPr name="Group 208" id="208"/>
          <p:cNvGrpSpPr/>
          <p:nvPr/>
        </p:nvGrpSpPr>
        <p:grpSpPr>
          <a:xfrm rot="0">
            <a:off x="5302501" y="7466982"/>
            <a:ext cx="2109997" cy="494453"/>
            <a:chOff x="0" y="0"/>
            <a:chExt cx="2813329" cy="659270"/>
          </a:xfrm>
        </p:grpSpPr>
        <p:sp>
          <p:nvSpPr>
            <p:cNvPr name="Freeform 209" id="209"/>
            <p:cNvSpPr/>
            <p:nvPr/>
          </p:nvSpPr>
          <p:spPr>
            <a:xfrm flipH="false" flipV="false" rot="0">
              <a:off x="0" y="0"/>
              <a:ext cx="2813324" cy="659271"/>
            </a:xfrm>
            <a:custGeom>
              <a:avLst/>
              <a:gdLst/>
              <a:ahLst/>
              <a:cxnLst/>
              <a:rect r="r" b="b" t="t" l="l"/>
              <a:pathLst>
                <a:path h="659271" w="2813324">
                  <a:moveTo>
                    <a:pt x="0" y="0"/>
                  </a:moveTo>
                  <a:lnTo>
                    <a:pt x="2813324" y="0"/>
                  </a:lnTo>
                  <a:lnTo>
                    <a:pt x="2813324" y="659271"/>
                  </a:lnTo>
                  <a:lnTo>
                    <a:pt x="0" y="659271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0" t="-13341" r="0" b="-52956"/>
              </a:stretch>
            </a:blipFill>
          </p:spPr>
        </p:sp>
        <p:sp>
          <p:nvSpPr>
            <p:cNvPr name="TextBox 210" id="210"/>
            <p:cNvSpPr txBox="true"/>
            <p:nvPr/>
          </p:nvSpPr>
          <p:spPr>
            <a:xfrm>
              <a:off x="0" y="-19050"/>
              <a:ext cx="2813329" cy="678320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l">
                <a:lnSpc>
                  <a:spcPts val="842"/>
                </a:lnSpc>
              </a:pPr>
              <a:r>
                <a:rPr lang="en-US" sz="702">
                  <a:solidFill>
                    <a:srgbClr val="6B7F7A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Transparent contribution model, no surprise increases.</a:t>
              </a:r>
            </a:p>
          </p:txBody>
        </p:sp>
      </p:grpSp>
      <p:grpSp>
        <p:nvGrpSpPr>
          <p:cNvPr name="Group 211" id="211"/>
          <p:cNvGrpSpPr/>
          <p:nvPr/>
        </p:nvGrpSpPr>
        <p:grpSpPr>
          <a:xfrm rot="0">
            <a:off x="5299319" y="7967351"/>
            <a:ext cx="2116360" cy="47625"/>
            <a:chOff x="0" y="0"/>
            <a:chExt cx="2821813" cy="63500"/>
          </a:xfrm>
        </p:grpSpPr>
        <p:sp>
          <p:nvSpPr>
            <p:cNvPr name="Freeform 212" id="212"/>
            <p:cNvSpPr/>
            <p:nvPr/>
          </p:nvSpPr>
          <p:spPr>
            <a:xfrm flipH="false" flipV="false" rot="0">
              <a:off x="4191" y="0"/>
              <a:ext cx="2813431" cy="63513"/>
            </a:xfrm>
            <a:custGeom>
              <a:avLst/>
              <a:gdLst/>
              <a:ahLst/>
              <a:cxnLst/>
              <a:rect r="r" b="b" t="t" l="l"/>
              <a:pathLst>
                <a:path h="63513" w="2813431">
                  <a:moveTo>
                    <a:pt x="0" y="0"/>
                  </a:moveTo>
                  <a:lnTo>
                    <a:pt x="2813431" y="0"/>
                  </a:lnTo>
                  <a:lnTo>
                    <a:pt x="2813431" y="63513"/>
                  </a:lnTo>
                  <a:lnTo>
                    <a:pt x="0" y="63513"/>
                  </a:lnTo>
                  <a:close/>
                </a:path>
              </a:pathLst>
            </a:custGeom>
            <a:solidFill>
              <a:srgbClr val="E6F2EF"/>
            </a:solidFill>
          </p:spPr>
        </p:sp>
      </p:grpSp>
      <p:grpSp>
        <p:nvGrpSpPr>
          <p:cNvPr name="Group 213" id="213"/>
          <p:cNvGrpSpPr/>
          <p:nvPr/>
        </p:nvGrpSpPr>
        <p:grpSpPr>
          <a:xfrm rot="0">
            <a:off x="5305682" y="8014976"/>
            <a:ext cx="2109997" cy="151395"/>
            <a:chOff x="0" y="0"/>
            <a:chExt cx="2813329" cy="201860"/>
          </a:xfrm>
        </p:grpSpPr>
        <p:sp>
          <p:nvSpPr>
            <p:cNvPr name="Freeform 214" id="214"/>
            <p:cNvSpPr/>
            <p:nvPr/>
          </p:nvSpPr>
          <p:spPr>
            <a:xfrm flipH="false" flipV="false" rot="0">
              <a:off x="0" y="0"/>
              <a:ext cx="2813324" cy="201863"/>
            </a:xfrm>
            <a:custGeom>
              <a:avLst/>
              <a:gdLst/>
              <a:ahLst/>
              <a:cxnLst/>
              <a:rect r="r" b="b" t="t" l="l"/>
              <a:pathLst>
                <a:path h="201863" w="2813324">
                  <a:moveTo>
                    <a:pt x="0" y="0"/>
                  </a:moveTo>
                  <a:lnTo>
                    <a:pt x="2813324" y="0"/>
                  </a:lnTo>
                  <a:lnTo>
                    <a:pt x="2813324" y="201863"/>
                  </a:lnTo>
                  <a:lnTo>
                    <a:pt x="0" y="201863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0" t="-223084" r="0" b="-220034"/>
              </a:stretch>
            </a:blipFill>
          </p:spPr>
        </p:sp>
        <p:sp>
          <p:nvSpPr>
            <p:cNvPr name="TextBox 215" id="215"/>
            <p:cNvSpPr txBox="true"/>
            <p:nvPr/>
          </p:nvSpPr>
          <p:spPr>
            <a:xfrm>
              <a:off x="0" y="-28575"/>
              <a:ext cx="2813329" cy="230435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l">
                <a:lnSpc>
                  <a:spcPts val="902"/>
                </a:lnSpc>
              </a:pPr>
              <a:r>
                <a:rPr lang="en-US" b="true" sz="752">
                  <a:solidFill>
                    <a:srgbClr val="1A4000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HSA tax advantage</a:t>
              </a:r>
            </a:p>
          </p:txBody>
        </p:sp>
      </p:grpSp>
      <p:grpSp>
        <p:nvGrpSpPr>
          <p:cNvPr name="Group 216" id="216"/>
          <p:cNvGrpSpPr/>
          <p:nvPr/>
        </p:nvGrpSpPr>
        <p:grpSpPr>
          <a:xfrm rot="0">
            <a:off x="5302501" y="8105992"/>
            <a:ext cx="2109997" cy="494453"/>
            <a:chOff x="0" y="0"/>
            <a:chExt cx="2813329" cy="659270"/>
          </a:xfrm>
        </p:grpSpPr>
        <p:sp>
          <p:nvSpPr>
            <p:cNvPr name="Freeform 217" id="217"/>
            <p:cNvSpPr/>
            <p:nvPr/>
          </p:nvSpPr>
          <p:spPr>
            <a:xfrm flipH="false" flipV="false" rot="0">
              <a:off x="0" y="0"/>
              <a:ext cx="2813324" cy="659271"/>
            </a:xfrm>
            <a:custGeom>
              <a:avLst/>
              <a:gdLst/>
              <a:ahLst/>
              <a:cxnLst/>
              <a:rect r="r" b="b" t="t" l="l"/>
              <a:pathLst>
                <a:path h="659271" w="2813324">
                  <a:moveTo>
                    <a:pt x="0" y="0"/>
                  </a:moveTo>
                  <a:lnTo>
                    <a:pt x="2813324" y="0"/>
                  </a:lnTo>
                  <a:lnTo>
                    <a:pt x="2813324" y="659271"/>
                  </a:lnTo>
                  <a:lnTo>
                    <a:pt x="0" y="659271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0" t="-13341" r="0" b="-52956"/>
              </a:stretch>
            </a:blipFill>
          </p:spPr>
        </p:sp>
        <p:sp>
          <p:nvSpPr>
            <p:cNvPr name="TextBox 218" id="218"/>
            <p:cNvSpPr txBox="true"/>
            <p:nvPr/>
          </p:nvSpPr>
          <p:spPr>
            <a:xfrm>
              <a:off x="0" y="-19050"/>
              <a:ext cx="2813329" cy="678320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l">
                <a:lnSpc>
                  <a:spcPts val="842"/>
                </a:lnSpc>
              </a:pPr>
              <a:r>
                <a:rPr lang="en-US" sz="702">
                  <a:solidFill>
                    <a:srgbClr val="6B7F7A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Modern Advantage members can reduce taxable income with HSA deposits.</a:t>
              </a:r>
            </a:p>
          </p:txBody>
        </p:sp>
      </p:grpSp>
      <p:grpSp>
        <p:nvGrpSpPr>
          <p:cNvPr name="Group 219" id="219"/>
          <p:cNvGrpSpPr/>
          <p:nvPr/>
        </p:nvGrpSpPr>
        <p:grpSpPr>
          <a:xfrm rot="0">
            <a:off x="5299319" y="8606361"/>
            <a:ext cx="2116360" cy="47625"/>
            <a:chOff x="0" y="0"/>
            <a:chExt cx="2821813" cy="63500"/>
          </a:xfrm>
        </p:grpSpPr>
        <p:sp>
          <p:nvSpPr>
            <p:cNvPr name="Freeform 220" id="220"/>
            <p:cNvSpPr/>
            <p:nvPr/>
          </p:nvSpPr>
          <p:spPr>
            <a:xfrm flipH="false" flipV="false" rot="0">
              <a:off x="4191" y="0"/>
              <a:ext cx="2813431" cy="63513"/>
            </a:xfrm>
            <a:custGeom>
              <a:avLst/>
              <a:gdLst/>
              <a:ahLst/>
              <a:cxnLst/>
              <a:rect r="r" b="b" t="t" l="l"/>
              <a:pathLst>
                <a:path h="63513" w="2813431">
                  <a:moveTo>
                    <a:pt x="0" y="0"/>
                  </a:moveTo>
                  <a:lnTo>
                    <a:pt x="2813431" y="0"/>
                  </a:lnTo>
                  <a:lnTo>
                    <a:pt x="2813431" y="63513"/>
                  </a:lnTo>
                  <a:lnTo>
                    <a:pt x="0" y="63513"/>
                  </a:lnTo>
                  <a:close/>
                </a:path>
              </a:pathLst>
            </a:custGeom>
            <a:solidFill>
              <a:srgbClr val="E6F2EF"/>
            </a:solidFill>
          </p:spPr>
        </p:sp>
      </p:grpSp>
      <p:grpSp>
        <p:nvGrpSpPr>
          <p:cNvPr name="Group 221" id="221"/>
          <p:cNvGrpSpPr/>
          <p:nvPr/>
        </p:nvGrpSpPr>
        <p:grpSpPr>
          <a:xfrm rot="0">
            <a:off x="5302501" y="8663511"/>
            <a:ext cx="2109997" cy="151395"/>
            <a:chOff x="0" y="0"/>
            <a:chExt cx="2813329" cy="201860"/>
          </a:xfrm>
        </p:grpSpPr>
        <p:sp>
          <p:nvSpPr>
            <p:cNvPr name="Freeform 222" id="222"/>
            <p:cNvSpPr/>
            <p:nvPr/>
          </p:nvSpPr>
          <p:spPr>
            <a:xfrm flipH="false" flipV="false" rot="0">
              <a:off x="0" y="0"/>
              <a:ext cx="2813324" cy="201863"/>
            </a:xfrm>
            <a:custGeom>
              <a:avLst/>
              <a:gdLst/>
              <a:ahLst/>
              <a:cxnLst/>
              <a:rect r="r" b="b" t="t" l="l"/>
              <a:pathLst>
                <a:path h="201863" w="2813324">
                  <a:moveTo>
                    <a:pt x="0" y="0"/>
                  </a:moveTo>
                  <a:lnTo>
                    <a:pt x="2813324" y="0"/>
                  </a:lnTo>
                  <a:lnTo>
                    <a:pt x="2813324" y="201863"/>
                  </a:lnTo>
                  <a:lnTo>
                    <a:pt x="0" y="201863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0" t="-223084" r="0" b="-220034"/>
              </a:stretch>
            </a:blipFill>
          </p:spPr>
        </p:sp>
        <p:sp>
          <p:nvSpPr>
            <p:cNvPr name="TextBox 223" id="223"/>
            <p:cNvSpPr txBox="true"/>
            <p:nvPr/>
          </p:nvSpPr>
          <p:spPr>
            <a:xfrm>
              <a:off x="0" y="-28575"/>
              <a:ext cx="2813329" cy="230435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l">
                <a:lnSpc>
                  <a:spcPts val="902"/>
                </a:lnSpc>
              </a:pPr>
              <a:r>
                <a:rPr lang="en-US" sz="752" b="true">
                  <a:solidFill>
                    <a:srgbClr val="1A4000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Enroll &amp; Change All Year</a:t>
              </a:r>
            </a:p>
          </p:txBody>
        </p:sp>
      </p:grpSp>
      <p:grpSp>
        <p:nvGrpSpPr>
          <p:cNvPr name="Group 224" id="224"/>
          <p:cNvGrpSpPr/>
          <p:nvPr/>
        </p:nvGrpSpPr>
        <p:grpSpPr>
          <a:xfrm rot="0">
            <a:off x="5302501" y="8745003"/>
            <a:ext cx="2109997" cy="494453"/>
            <a:chOff x="0" y="0"/>
            <a:chExt cx="2813329" cy="659270"/>
          </a:xfrm>
        </p:grpSpPr>
        <p:sp>
          <p:nvSpPr>
            <p:cNvPr name="Freeform 225" id="225"/>
            <p:cNvSpPr/>
            <p:nvPr/>
          </p:nvSpPr>
          <p:spPr>
            <a:xfrm flipH="false" flipV="false" rot="0">
              <a:off x="0" y="0"/>
              <a:ext cx="2813324" cy="659271"/>
            </a:xfrm>
            <a:custGeom>
              <a:avLst/>
              <a:gdLst/>
              <a:ahLst/>
              <a:cxnLst/>
              <a:rect r="r" b="b" t="t" l="l"/>
              <a:pathLst>
                <a:path h="659271" w="2813324">
                  <a:moveTo>
                    <a:pt x="0" y="0"/>
                  </a:moveTo>
                  <a:lnTo>
                    <a:pt x="2813324" y="0"/>
                  </a:lnTo>
                  <a:lnTo>
                    <a:pt x="2813324" y="659271"/>
                  </a:lnTo>
                  <a:lnTo>
                    <a:pt x="0" y="659271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0" t="-13341" r="0" b="-52956"/>
              </a:stretch>
            </a:blipFill>
          </p:spPr>
        </p:sp>
        <p:sp>
          <p:nvSpPr>
            <p:cNvPr name="TextBox 226" id="226"/>
            <p:cNvSpPr txBox="true"/>
            <p:nvPr/>
          </p:nvSpPr>
          <p:spPr>
            <a:xfrm>
              <a:off x="0" y="-19050"/>
              <a:ext cx="2813329" cy="678320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l">
                <a:lnSpc>
                  <a:spcPts val="842"/>
                </a:lnSpc>
              </a:pPr>
              <a:r>
                <a:rPr lang="en-US" sz="702">
                  <a:solidFill>
                    <a:srgbClr val="6B7F7A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No enrollment, open enrollment deadlines, or restrictions.</a:t>
              </a:r>
            </a:p>
          </p:txBody>
        </p:sp>
      </p:grpSp>
      <p:grpSp>
        <p:nvGrpSpPr>
          <p:cNvPr name="Group 227" id="227"/>
          <p:cNvGrpSpPr/>
          <p:nvPr/>
        </p:nvGrpSpPr>
        <p:grpSpPr>
          <a:xfrm rot="0">
            <a:off x="-6372" y="9699593"/>
            <a:ext cx="7810538" cy="398040"/>
            <a:chOff x="0" y="0"/>
            <a:chExt cx="10414051" cy="530720"/>
          </a:xfrm>
        </p:grpSpPr>
        <p:sp>
          <p:nvSpPr>
            <p:cNvPr name="Freeform 228" id="228"/>
            <p:cNvSpPr/>
            <p:nvPr/>
          </p:nvSpPr>
          <p:spPr>
            <a:xfrm flipH="false" flipV="false" rot="0">
              <a:off x="8509" y="8509"/>
              <a:ext cx="10397109" cy="513715"/>
            </a:xfrm>
            <a:custGeom>
              <a:avLst/>
              <a:gdLst/>
              <a:ahLst/>
              <a:cxnLst/>
              <a:rect r="r" b="b" t="t" l="l"/>
              <a:pathLst>
                <a:path h="513715" w="10397109">
                  <a:moveTo>
                    <a:pt x="0" y="0"/>
                  </a:moveTo>
                  <a:lnTo>
                    <a:pt x="10397109" y="0"/>
                  </a:lnTo>
                  <a:lnTo>
                    <a:pt x="10397109" y="513715"/>
                  </a:lnTo>
                  <a:lnTo>
                    <a:pt x="0" y="513715"/>
                  </a:lnTo>
                  <a:close/>
                </a:path>
              </a:pathLst>
            </a:custGeom>
            <a:solidFill>
              <a:srgbClr val="1D5548"/>
            </a:solidFill>
          </p:spPr>
        </p:sp>
        <p:sp>
          <p:nvSpPr>
            <p:cNvPr name="Freeform 229" id="229"/>
            <p:cNvSpPr/>
            <p:nvPr/>
          </p:nvSpPr>
          <p:spPr>
            <a:xfrm flipH="false" flipV="false" rot="0">
              <a:off x="0" y="0"/>
              <a:ext cx="10414127" cy="530733"/>
            </a:xfrm>
            <a:custGeom>
              <a:avLst/>
              <a:gdLst/>
              <a:ahLst/>
              <a:cxnLst/>
              <a:rect r="r" b="b" t="t" l="l"/>
              <a:pathLst>
                <a:path h="530733" w="10414127">
                  <a:moveTo>
                    <a:pt x="8509" y="0"/>
                  </a:moveTo>
                  <a:lnTo>
                    <a:pt x="10405618" y="0"/>
                  </a:lnTo>
                  <a:cubicBezTo>
                    <a:pt x="10410317" y="0"/>
                    <a:pt x="10414127" y="3810"/>
                    <a:pt x="10414127" y="8509"/>
                  </a:cubicBezTo>
                  <a:lnTo>
                    <a:pt x="10414127" y="522224"/>
                  </a:lnTo>
                  <a:cubicBezTo>
                    <a:pt x="10414127" y="526923"/>
                    <a:pt x="10410317" y="530733"/>
                    <a:pt x="10405618" y="530733"/>
                  </a:cubicBezTo>
                  <a:lnTo>
                    <a:pt x="8509" y="530733"/>
                  </a:lnTo>
                  <a:cubicBezTo>
                    <a:pt x="3810" y="530733"/>
                    <a:pt x="0" y="526923"/>
                    <a:pt x="0" y="522224"/>
                  </a:cubicBezTo>
                  <a:lnTo>
                    <a:pt x="0" y="8509"/>
                  </a:lnTo>
                  <a:cubicBezTo>
                    <a:pt x="0" y="3810"/>
                    <a:pt x="3810" y="0"/>
                    <a:pt x="8509" y="0"/>
                  </a:cubicBezTo>
                  <a:moveTo>
                    <a:pt x="8509" y="17018"/>
                  </a:moveTo>
                  <a:lnTo>
                    <a:pt x="8509" y="8509"/>
                  </a:lnTo>
                  <a:lnTo>
                    <a:pt x="17018" y="8509"/>
                  </a:lnTo>
                  <a:lnTo>
                    <a:pt x="17018" y="522224"/>
                  </a:lnTo>
                  <a:lnTo>
                    <a:pt x="8509" y="522224"/>
                  </a:lnTo>
                  <a:lnTo>
                    <a:pt x="8509" y="513715"/>
                  </a:lnTo>
                  <a:lnTo>
                    <a:pt x="10405618" y="513715"/>
                  </a:lnTo>
                  <a:lnTo>
                    <a:pt x="10405618" y="522224"/>
                  </a:lnTo>
                  <a:lnTo>
                    <a:pt x="10397110" y="522224"/>
                  </a:lnTo>
                  <a:lnTo>
                    <a:pt x="10397110" y="8509"/>
                  </a:lnTo>
                  <a:lnTo>
                    <a:pt x="10405618" y="8509"/>
                  </a:lnTo>
                  <a:lnTo>
                    <a:pt x="10405618" y="17018"/>
                  </a:lnTo>
                  <a:lnTo>
                    <a:pt x="8509" y="17018"/>
                  </a:lnTo>
                  <a:close/>
                </a:path>
              </a:pathLst>
            </a:custGeom>
            <a:solidFill>
              <a:srgbClr val="1D5548"/>
            </a:solidFill>
          </p:spPr>
        </p:sp>
      </p:grpSp>
      <p:grpSp>
        <p:nvGrpSpPr>
          <p:cNvPr name="Group 230" id="230"/>
          <p:cNvGrpSpPr/>
          <p:nvPr/>
        </p:nvGrpSpPr>
        <p:grpSpPr>
          <a:xfrm rot="0">
            <a:off x="382114" y="9738360"/>
            <a:ext cx="7142569" cy="201126"/>
            <a:chOff x="0" y="0"/>
            <a:chExt cx="9523425" cy="268168"/>
          </a:xfrm>
        </p:grpSpPr>
        <p:sp>
          <p:nvSpPr>
            <p:cNvPr name="Freeform 231" id="231"/>
            <p:cNvSpPr/>
            <p:nvPr/>
          </p:nvSpPr>
          <p:spPr>
            <a:xfrm flipH="false" flipV="false" rot="0">
              <a:off x="0" y="0"/>
              <a:ext cx="9523419" cy="268170"/>
            </a:xfrm>
            <a:custGeom>
              <a:avLst/>
              <a:gdLst/>
              <a:ahLst/>
              <a:cxnLst/>
              <a:rect r="r" b="b" t="t" l="l"/>
              <a:pathLst>
                <a:path h="268170" w="9523419">
                  <a:moveTo>
                    <a:pt x="0" y="0"/>
                  </a:moveTo>
                  <a:lnTo>
                    <a:pt x="9523419" y="0"/>
                  </a:lnTo>
                  <a:lnTo>
                    <a:pt x="9523419" y="268170"/>
                  </a:lnTo>
                  <a:lnTo>
                    <a:pt x="0" y="268170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0" t="-447061" r="25504" b="-483897"/>
              </a:stretch>
            </a:blipFill>
          </p:spPr>
        </p:sp>
        <p:sp>
          <p:nvSpPr>
            <p:cNvPr name="TextBox 232" id="232"/>
            <p:cNvSpPr txBox="true"/>
            <p:nvPr/>
          </p:nvSpPr>
          <p:spPr>
            <a:xfrm>
              <a:off x="0" y="-19050"/>
              <a:ext cx="9523425" cy="287218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l">
                <a:lnSpc>
                  <a:spcPts val="722"/>
                </a:lnSpc>
              </a:pPr>
              <a:r>
                <a:rPr lang="en-US" sz="601">
                  <a:solidFill>
                    <a:srgbClr val="F9FDFB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This</a:t>
              </a:r>
              <a:r>
                <a:rPr lang="en-US" sz="601">
                  <a:solidFill>
                    <a:srgbClr val="F9FDFB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 plan is a voluntary health sharing arrangement, not insurance. Premium and cost estimates are illustrative ranges and not guarantees. Sharing eligibility is subject to Member Guidelines.</a:t>
              </a:r>
            </a:p>
          </p:txBody>
        </p:sp>
      </p:grpSp>
      <p:grpSp>
        <p:nvGrpSpPr>
          <p:cNvPr name="Group 233" id="233"/>
          <p:cNvGrpSpPr/>
          <p:nvPr/>
        </p:nvGrpSpPr>
        <p:grpSpPr>
          <a:xfrm rot="0">
            <a:off x="3915785" y="2724645"/>
            <a:ext cx="3578581" cy="3520878"/>
            <a:chOff x="0" y="0"/>
            <a:chExt cx="4771441" cy="4694504"/>
          </a:xfrm>
        </p:grpSpPr>
        <p:sp>
          <p:nvSpPr>
            <p:cNvPr name="Freeform 234" id="234"/>
            <p:cNvSpPr/>
            <p:nvPr/>
          </p:nvSpPr>
          <p:spPr>
            <a:xfrm flipH="false" flipV="false" rot="0">
              <a:off x="12700" y="16803"/>
              <a:ext cx="4745990" cy="4660899"/>
            </a:xfrm>
            <a:custGeom>
              <a:avLst/>
              <a:gdLst/>
              <a:ahLst/>
              <a:cxnLst/>
              <a:rect r="r" b="b" t="t" l="l"/>
              <a:pathLst>
                <a:path h="4660899" w="4745990">
                  <a:moveTo>
                    <a:pt x="0" y="0"/>
                  </a:moveTo>
                  <a:lnTo>
                    <a:pt x="4745990" y="0"/>
                  </a:lnTo>
                  <a:lnTo>
                    <a:pt x="4745990" y="4660899"/>
                  </a:lnTo>
                  <a:lnTo>
                    <a:pt x="0" y="4660899"/>
                  </a:ln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name="Freeform 235" id="235"/>
            <p:cNvSpPr/>
            <p:nvPr/>
          </p:nvSpPr>
          <p:spPr>
            <a:xfrm flipH="false" flipV="false" rot="0">
              <a:off x="0" y="0"/>
              <a:ext cx="4771390" cy="4694505"/>
            </a:xfrm>
            <a:custGeom>
              <a:avLst/>
              <a:gdLst/>
              <a:ahLst/>
              <a:cxnLst/>
              <a:rect r="r" b="b" t="t" l="l"/>
              <a:pathLst>
                <a:path h="4694505" w="4771390">
                  <a:moveTo>
                    <a:pt x="12700" y="0"/>
                  </a:moveTo>
                  <a:lnTo>
                    <a:pt x="4758690" y="0"/>
                  </a:lnTo>
                  <a:cubicBezTo>
                    <a:pt x="4765675" y="0"/>
                    <a:pt x="4771390" y="7561"/>
                    <a:pt x="4771390" y="16803"/>
                  </a:cubicBezTo>
                  <a:lnTo>
                    <a:pt x="4771390" y="4677702"/>
                  </a:lnTo>
                  <a:cubicBezTo>
                    <a:pt x="4771390" y="4686943"/>
                    <a:pt x="4765675" y="4694505"/>
                    <a:pt x="4758690" y="4694505"/>
                  </a:cubicBezTo>
                  <a:lnTo>
                    <a:pt x="12700" y="4694505"/>
                  </a:lnTo>
                  <a:cubicBezTo>
                    <a:pt x="5715" y="4694505"/>
                    <a:pt x="0" y="4686943"/>
                    <a:pt x="0" y="4677702"/>
                  </a:cubicBezTo>
                  <a:lnTo>
                    <a:pt x="0" y="16803"/>
                  </a:lnTo>
                  <a:cubicBezTo>
                    <a:pt x="0" y="7561"/>
                    <a:pt x="5715" y="0"/>
                    <a:pt x="12700" y="0"/>
                  </a:cubicBezTo>
                  <a:moveTo>
                    <a:pt x="12700" y="33773"/>
                  </a:moveTo>
                  <a:lnTo>
                    <a:pt x="12700" y="16803"/>
                  </a:lnTo>
                  <a:lnTo>
                    <a:pt x="25400" y="16803"/>
                  </a:lnTo>
                  <a:lnTo>
                    <a:pt x="25400" y="4677702"/>
                  </a:lnTo>
                  <a:lnTo>
                    <a:pt x="12700" y="4677702"/>
                  </a:lnTo>
                  <a:lnTo>
                    <a:pt x="12700" y="4660899"/>
                  </a:lnTo>
                  <a:lnTo>
                    <a:pt x="4758690" y="4660899"/>
                  </a:lnTo>
                  <a:lnTo>
                    <a:pt x="4758690" y="4677702"/>
                  </a:lnTo>
                  <a:lnTo>
                    <a:pt x="4745990" y="4677702"/>
                  </a:lnTo>
                  <a:lnTo>
                    <a:pt x="4745990" y="16803"/>
                  </a:lnTo>
                  <a:lnTo>
                    <a:pt x="4758690" y="16803"/>
                  </a:lnTo>
                  <a:lnTo>
                    <a:pt x="4758690" y="33605"/>
                  </a:lnTo>
                  <a:lnTo>
                    <a:pt x="12700" y="33605"/>
                  </a:lnTo>
                  <a:close/>
                </a:path>
              </a:pathLst>
            </a:custGeom>
            <a:solidFill>
              <a:srgbClr val="2E7D6B"/>
            </a:solidFill>
          </p:spPr>
        </p:sp>
      </p:grpSp>
      <p:grpSp>
        <p:nvGrpSpPr>
          <p:cNvPr name="Group 236" id="236"/>
          <p:cNvGrpSpPr/>
          <p:nvPr/>
        </p:nvGrpSpPr>
        <p:grpSpPr>
          <a:xfrm rot="0">
            <a:off x="3918966" y="2728867"/>
            <a:ext cx="3572208" cy="478083"/>
            <a:chOff x="0" y="0"/>
            <a:chExt cx="4762944" cy="637444"/>
          </a:xfrm>
        </p:grpSpPr>
        <p:sp>
          <p:nvSpPr>
            <p:cNvPr name="Freeform 237" id="237"/>
            <p:cNvSpPr/>
            <p:nvPr/>
          </p:nvSpPr>
          <p:spPr>
            <a:xfrm flipH="false" flipV="false" rot="0">
              <a:off x="8509" y="11258"/>
              <a:ext cx="4745990" cy="614978"/>
            </a:xfrm>
            <a:custGeom>
              <a:avLst/>
              <a:gdLst/>
              <a:ahLst/>
              <a:cxnLst/>
              <a:rect r="r" b="b" t="t" l="l"/>
              <a:pathLst>
                <a:path h="614978" w="4745990">
                  <a:moveTo>
                    <a:pt x="0" y="0"/>
                  </a:moveTo>
                  <a:lnTo>
                    <a:pt x="4745990" y="0"/>
                  </a:lnTo>
                  <a:lnTo>
                    <a:pt x="4745990" y="614978"/>
                  </a:lnTo>
                  <a:lnTo>
                    <a:pt x="0" y="614978"/>
                  </a:lnTo>
                  <a:close/>
                </a:path>
              </a:pathLst>
            </a:custGeom>
            <a:solidFill>
              <a:srgbClr val="2E7D6B"/>
            </a:solidFill>
          </p:spPr>
        </p:sp>
        <p:sp>
          <p:nvSpPr>
            <p:cNvPr name="Freeform 238" id="238"/>
            <p:cNvSpPr/>
            <p:nvPr/>
          </p:nvSpPr>
          <p:spPr>
            <a:xfrm flipH="false" flipV="false" rot="0">
              <a:off x="0" y="0"/>
              <a:ext cx="4763008" cy="637482"/>
            </a:xfrm>
            <a:custGeom>
              <a:avLst/>
              <a:gdLst/>
              <a:ahLst/>
              <a:cxnLst/>
              <a:rect r="r" b="b" t="t" l="l"/>
              <a:pathLst>
                <a:path h="637482" w="4763008">
                  <a:moveTo>
                    <a:pt x="8509" y="0"/>
                  </a:moveTo>
                  <a:lnTo>
                    <a:pt x="4754499" y="0"/>
                  </a:lnTo>
                  <a:cubicBezTo>
                    <a:pt x="4759198" y="0"/>
                    <a:pt x="4763008" y="5041"/>
                    <a:pt x="4763008" y="11258"/>
                  </a:cubicBezTo>
                  <a:lnTo>
                    <a:pt x="4763008" y="626236"/>
                  </a:lnTo>
                  <a:cubicBezTo>
                    <a:pt x="4763008" y="632453"/>
                    <a:pt x="4759198" y="637482"/>
                    <a:pt x="4754499" y="637482"/>
                  </a:cubicBezTo>
                  <a:lnTo>
                    <a:pt x="8509" y="637482"/>
                  </a:lnTo>
                  <a:cubicBezTo>
                    <a:pt x="3810" y="637482"/>
                    <a:pt x="0" y="632453"/>
                    <a:pt x="0" y="626236"/>
                  </a:cubicBezTo>
                  <a:lnTo>
                    <a:pt x="0" y="11258"/>
                  </a:lnTo>
                  <a:cubicBezTo>
                    <a:pt x="0" y="5041"/>
                    <a:pt x="3810" y="0"/>
                    <a:pt x="8509" y="0"/>
                  </a:cubicBezTo>
                  <a:moveTo>
                    <a:pt x="8509" y="22516"/>
                  </a:moveTo>
                  <a:lnTo>
                    <a:pt x="8509" y="11258"/>
                  </a:lnTo>
                  <a:lnTo>
                    <a:pt x="17018" y="11258"/>
                  </a:lnTo>
                  <a:lnTo>
                    <a:pt x="17018" y="626236"/>
                  </a:lnTo>
                  <a:lnTo>
                    <a:pt x="8509" y="626236"/>
                  </a:lnTo>
                  <a:lnTo>
                    <a:pt x="8509" y="614978"/>
                  </a:lnTo>
                  <a:lnTo>
                    <a:pt x="4754499" y="614978"/>
                  </a:lnTo>
                  <a:lnTo>
                    <a:pt x="4754499" y="626236"/>
                  </a:lnTo>
                  <a:lnTo>
                    <a:pt x="4745990" y="626236"/>
                  </a:lnTo>
                  <a:lnTo>
                    <a:pt x="4745990" y="11258"/>
                  </a:lnTo>
                  <a:lnTo>
                    <a:pt x="4754499" y="11258"/>
                  </a:lnTo>
                  <a:lnTo>
                    <a:pt x="4754499" y="22516"/>
                  </a:lnTo>
                  <a:lnTo>
                    <a:pt x="8509" y="22516"/>
                  </a:lnTo>
                  <a:close/>
                </a:path>
              </a:pathLst>
            </a:custGeom>
            <a:solidFill>
              <a:srgbClr val="2E7D6B"/>
            </a:solidFill>
          </p:spPr>
        </p:sp>
      </p:grpSp>
      <p:grpSp>
        <p:nvGrpSpPr>
          <p:cNvPr name="Group 239" id="239"/>
          <p:cNvGrpSpPr/>
          <p:nvPr/>
        </p:nvGrpSpPr>
        <p:grpSpPr>
          <a:xfrm rot="0">
            <a:off x="4035428" y="2785841"/>
            <a:ext cx="3339294" cy="145654"/>
            <a:chOff x="0" y="0"/>
            <a:chExt cx="4452391" cy="194206"/>
          </a:xfrm>
        </p:grpSpPr>
        <p:sp>
          <p:nvSpPr>
            <p:cNvPr name="Freeform 240" id="240"/>
            <p:cNvSpPr/>
            <p:nvPr/>
          </p:nvSpPr>
          <p:spPr>
            <a:xfrm flipH="false" flipV="false" rot="0">
              <a:off x="0" y="0"/>
              <a:ext cx="4452391" cy="194200"/>
            </a:xfrm>
            <a:custGeom>
              <a:avLst/>
              <a:gdLst/>
              <a:ahLst/>
              <a:cxnLst/>
              <a:rect r="r" b="b" t="t" l="l"/>
              <a:pathLst>
                <a:path h="194200" w="4452391">
                  <a:moveTo>
                    <a:pt x="0" y="0"/>
                  </a:moveTo>
                  <a:lnTo>
                    <a:pt x="4452391" y="0"/>
                  </a:lnTo>
                  <a:lnTo>
                    <a:pt x="4452391" y="194200"/>
                  </a:lnTo>
                  <a:lnTo>
                    <a:pt x="0" y="194200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0" t="-408938" r="0" b="-384523"/>
              </a:stretch>
            </a:blipFill>
          </p:spPr>
        </p:sp>
        <p:sp>
          <p:nvSpPr>
            <p:cNvPr name="TextBox 241" id="241"/>
            <p:cNvSpPr txBox="true"/>
            <p:nvPr/>
          </p:nvSpPr>
          <p:spPr>
            <a:xfrm>
              <a:off x="0" y="-9525"/>
              <a:ext cx="4452391" cy="203731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l">
                <a:lnSpc>
                  <a:spcPts val="662"/>
                </a:lnSpc>
              </a:pPr>
              <a:r>
                <a:rPr lang="en-US" b="true" sz="551" spc="50">
                  <a:solidFill>
                    <a:srgbClr val="F9FDFB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OPTION 2 — AS USED BY THE PARKER FAMILY</a:t>
              </a:r>
            </a:p>
          </p:txBody>
        </p:sp>
      </p:grpSp>
      <p:grpSp>
        <p:nvGrpSpPr>
          <p:cNvPr name="Group 242" id="242"/>
          <p:cNvGrpSpPr/>
          <p:nvPr/>
        </p:nvGrpSpPr>
        <p:grpSpPr>
          <a:xfrm rot="0">
            <a:off x="4035428" y="2943631"/>
            <a:ext cx="3339294" cy="230617"/>
            <a:chOff x="0" y="0"/>
            <a:chExt cx="4452391" cy="307489"/>
          </a:xfrm>
        </p:grpSpPr>
        <p:sp>
          <p:nvSpPr>
            <p:cNvPr name="Freeform 243" id="243"/>
            <p:cNvSpPr/>
            <p:nvPr/>
          </p:nvSpPr>
          <p:spPr>
            <a:xfrm flipH="false" flipV="false" rot="0">
              <a:off x="0" y="0"/>
              <a:ext cx="4452391" cy="307483"/>
            </a:xfrm>
            <a:custGeom>
              <a:avLst/>
              <a:gdLst/>
              <a:ahLst/>
              <a:cxnLst/>
              <a:rect r="r" b="b" t="t" l="l"/>
              <a:pathLst>
                <a:path h="307483" w="4452391">
                  <a:moveTo>
                    <a:pt x="0" y="0"/>
                  </a:moveTo>
                  <a:lnTo>
                    <a:pt x="4452391" y="0"/>
                  </a:lnTo>
                  <a:lnTo>
                    <a:pt x="4452391" y="307483"/>
                  </a:lnTo>
                  <a:lnTo>
                    <a:pt x="0" y="307483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0" t="-244353" r="0" b="-219938"/>
              </a:stretch>
            </a:blipFill>
          </p:spPr>
        </p:sp>
        <p:sp>
          <p:nvSpPr>
            <p:cNvPr name="TextBox 244" id="244"/>
            <p:cNvSpPr txBox="true"/>
            <p:nvPr/>
          </p:nvSpPr>
          <p:spPr>
            <a:xfrm>
              <a:off x="0" y="-9525"/>
              <a:ext cx="4452391" cy="317014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l">
                <a:lnSpc>
                  <a:spcPts val="1324"/>
                </a:lnSpc>
              </a:pPr>
              <a:r>
                <a:rPr lang="en-US" b="true" sz="1103">
                  <a:solidFill>
                    <a:srgbClr val="F9FDFB"/>
                  </a:solidFill>
                  <a:latin typeface="Georgia Bold"/>
                  <a:ea typeface="Georgia Bold"/>
                  <a:cs typeface="Georgia Bold"/>
                  <a:sym typeface="Georgia Bold"/>
                </a:rPr>
                <a:t>The Modern Advantage</a:t>
              </a:r>
            </a:p>
          </p:txBody>
        </p:sp>
      </p:grpSp>
      <p:grpSp>
        <p:nvGrpSpPr>
          <p:cNvPr name="Group 245" id="245"/>
          <p:cNvGrpSpPr/>
          <p:nvPr/>
        </p:nvGrpSpPr>
        <p:grpSpPr>
          <a:xfrm rot="0">
            <a:off x="4244702" y="3286265"/>
            <a:ext cx="3174159" cy="218469"/>
            <a:chOff x="0" y="0"/>
            <a:chExt cx="4232212" cy="291291"/>
          </a:xfrm>
        </p:grpSpPr>
        <p:sp>
          <p:nvSpPr>
            <p:cNvPr name="Freeform 246" id="246"/>
            <p:cNvSpPr/>
            <p:nvPr/>
          </p:nvSpPr>
          <p:spPr>
            <a:xfrm flipH="false" flipV="false" rot="0">
              <a:off x="0" y="0"/>
              <a:ext cx="4232218" cy="291297"/>
            </a:xfrm>
            <a:custGeom>
              <a:avLst/>
              <a:gdLst/>
              <a:ahLst/>
              <a:cxnLst/>
              <a:rect r="r" b="b" t="t" l="l"/>
              <a:pathLst>
                <a:path h="291297" w="4232218">
                  <a:moveTo>
                    <a:pt x="0" y="0"/>
                  </a:moveTo>
                  <a:lnTo>
                    <a:pt x="4232218" y="0"/>
                  </a:lnTo>
                  <a:lnTo>
                    <a:pt x="4232218" y="291297"/>
                  </a:lnTo>
                  <a:lnTo>
                    <a:pt x="0" y="291297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0" t="-245304" r="0" b="-220885"/>
              </a:stretch>
            </a:blipFill>
          </p:spPr>
        </p:sp>
        <p:sp>
          <p:nvSpPr>
            <p:cNvPr name="TextBox 247" id="247"/>
            <p:cNvSpPr txBox="true"/>
            <p:nvPr/>
          </p:nvSpPr>
          <p:spPr>
            <a:xfrm>
              <a:off x="0" y="-9525"/>
              <a:ext cx="4232212" cy="300816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l">
                <a:lnSpc>
                  <a:spcPts val="963"/>
                </a:lnSpc>
              </a:pPr>
              <a:r>
                <a:rPr lang="en-US" b="true" sz="802">
                  <a:solidFill>
                    <a:srgbClr val="1A4000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100% preventive care  </a:t>
              </a:r>
              <a:r>
                <a:rPr lang="en-US" sz="802">
                  <a:solidFill>
                    <a:srgbClr val="1A4000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exams &amp; screenings at $0</a:t>
              </a:r>
            </a:p>
          </p:txBody>
        </p:sp>
      </p:grpSp>
      <p:grpSp>
        <p:nvGrpSpPr>
          <p:cNvPr name="Group 248" id="248"/>
          <p:cNvGrpSpPr/>
          <p:nvPr/>
        </p:nvGrpSpPr>
        <p:grpSpPr>
          <a:xfrm rot="0">
            <a:off x="4228450" y="3509877"/>
            <a:ext cx="3149462" cy="44832"/>
            <a:chOff x="0" y="0"/>
            <a:chExt cx="4460888" cy="63500"/>
          </a:xfrm>
        </p:grpSpPr>
        <p:sp>
          <p:nvSpPr>
            <p:cNvPr name="Freeform 249" id="249"/>
            <p:cNvSpPr/>
            <p:nvPr/>
          </p:nvSpPr>
          <p:spPr>
            <a:xfrm flipH="false" flipV="false" rot="0">
              <a:off x="4191" y="0"/>
              <a:ext cx="4452493" cy="63513"/>
            </a:xfrm>
            <a:custGeom>
              <a:avLst/>
              <a:gdLst/>
              <a:ahLst/>
              <a:cxnLst/>
              <a:rect r="r" b="b" t="t" l="l"/>
              <a:pathLst>
                <a:path h="63513" w="4452493">
                  <a:moveTo>
                    <a:pt x="0" y="0"/>
                  </a:moveTo>
                  <a:lnTo>
                    <a:pt x="4452493" y="0"/>
                  </a:lnTo>
                  <a:lnTo>
                    <a:pt x="4452493" y="63513"/>
                  </a:lnTo>
                  <a:lnTo>
                    <a:pt x="0" y="63513"/>
                  </a:lnTo>
                  <a:close/>
                </a:path>
              </a:pathLst>
            </a:custGeom>
            <a:solidFill>
              <a:srgbClr val="4F7D96"/>
            </a:solidFill>
          </p:spPr>
        </p:sp>
      </p:grpSp>
      <p:grpSp>
        <p:nvGrpSpPr>
          <p:cNvPr name="Group 250" id="250"/>
          <p:cNvGrpSpPr/>
          <p:nvPr/>
        </p:nvGrpSpPr>
        <p:grpSpPr>
          <a:xfrm rot="0">
            <a:off x="4244702" y="3553289"/>
            <a:ext cx="3174159" cy="218469"/>
            <a:chOff x="0" y="0"/>
            <a:chExt cx="4232212" cy="291291"/>
          </a:xfrm>
        </p:grpSpPr>
        <p:sp>
          <p:nvSpPr>
            <p:cNvPr name="Freeform 251" id="251"/>
            <p:cNvSpPr/>
            <p:nvPr/>
          </p:nvSpPr>
          <p:spPr>
            <a:xfrm flipH="false" flipV="false" rot="0">
              <a:off x="0" y="0"/>
              <a:ext cx="4232218" cy="291297"/>
            </a:xfrm>
            <a:custGeom>
              <a:avLst/>
              <a:gdLst/>
              <a:ahLst/>
              <a:cxnLst/>
              <a:rect r="r" b="b" t="t" l="l"/>
              <a:pathLst>
                <a:path h="291297" w="4232218">
                  <a:moveTo>
                    <a:pt x="0" y="0"/>
                  </a:moveTo>
                  <a:lnTo>
                    <a:pt x="4232218" y="0"/>
                  </a:lnTo>
                  <a:lnTo>
                    <a:pt x="4232218" y="291297"/>
                  </a:lnTo>
                  <a:lnTo>
                    <a:pt x="0" y="291297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0" t="-245304" r="0" b="-220885"/>
              </a:stretch>
            </a:blipFill>
          </p:spPr>
        </p:sp>
        <p:sp>
          <p:nvSpPr>
            <p:cNvPr name="TextBox 252" id="252"/>
            <p:cNvSpPr txBox="true"/>
            <p:nvPr/>
          </p:nvSpPr>
          <p:spPr>
            <a:xfrm>
              <a:off x="0" y="-9525"/>
              <a:ext cx="4232212" cy="300816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l">
                <a:lnSpc>
                  <a:spcPts val="963"/>
                </a:lnSpc>
              </a:pPr>
              <a:r>
                <a:rPr lang="en-US" b="true" sz="802">
                  <a:solidFill>
                    <a:srgbClr val="1A4000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HSA-compliant plan  </a:t>
              </a:r>
              <a:r>
                <a:rPr lang="en-US" sz="802">
                  <a:solidFill>
                    <a:srgbClr val="1A4000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pair with a Health Savings Account</a:t>
              </a:r>
            </a:p>
          </p:txBody>
        </p:sp>
      </p:grpSp>
      <p:grpSp>
        <p:nvGrpSpPr>
          <p:cNvPr name="Group 253" id="253"/>
          <p:cNvGrpSpPr/>
          <p:nvPr/>
        </p:nvGrpSpPr>
        <p:grpSpPr>
          <a:xfrm rot="0">
            <a:off x="4228450" y="3776901"/>
            <a:ext cx="3149462" cy="44832"/>
            <a:chOff x="0" y="0"/>
            <a:chExt cx="4460888" cy="63500"/>
          </a:xfrm>
        </p:grpSpPr>
        <p:sp>
          <p:nvSpPr>
            <p:cNvPr name="Freeform 254" id="254"/>
            <p:cNvSpPr/>
            <p:nvPr/>
          </p:nvSpPr>
          <p:spPr>
            <a:xfrm flipH="false" flipV="false" rot="0">
              <a:off x="4191" y="0"/>
              <a:ext cx="4452493" cy="63513"/>
            </a:xfrm>
            <a:custGeom>
              <a:avLst/>
              <a:gdLst/>
              <a:ahLst/>
              <a:cxnLst/>
              <a:rect r="r" b="b" t="t" l="l"/>
              <a:pathLst>
                <a:path h="63513" w="4452493">
                  <a:moveTo>
                    <a:pt x="0" y="0"/>
                  </a:moveTo>
                  <a:lnTo>
                    <a:pt x="4452493" y="0"/>
                  </a:lnTo>
                  <a:lnTo>
                    <a:pt x="4452493" y="63513"/>
                  </a:lnTo>
                  <a:lnTo>
                    <a:pt x="0" y="63513"/>
                  </a:lnTo>
                  <a:close/>
                </a:path>
              </a:pathLst>
            </a:custGeom>
            <a:solidFill>
              <a:srgbClr val="4F7D96"/>
            </a:solidFill>
          </p:spPr>
        </p:sp>
      </p:grpSp>
      <p:grpSp>
        <p:nvGrpSpPr>
          <p:cNvPr name="Group 255" id="255"/>
          <p:cNvGrpSpPr/>
          <p:nvPr/>
        </p:nvGrpSpPr>
        <p:grpSpPr>
          <a:xfrm rot="0">
            <a:off x="4244702" y="3820313"/>
            <a:ext cx="3174159" cy="218469"/>
            <a:chOff x="0" y="0"/>
            <a:chExt cx="4232212" cy="291291"/>
          </a:xfrm>
        </p:grpSpPr>
        <p:sp>
          <p:nvSpPr>
            <p:cNvPr name="Freeform 256" id="256"/>
            <p:cNvSpPr/>
            <p:nvPr/>
          </p:nvSpPr>
          <p:spPr>
            <a:xfrm flipH="false" flipV="false" rot="0">
              <a:off x="0" y="0"/>
              <a:ext cx="4232218" cy="291297"/>
            </a:xfrm>
            <a:custGeom>
              <a:avLst/>
              <a:gdLst/>
              <a:ahLst/>
              <a:cxnLst/>
              <a:rect r="r" b="b" t="t" l="l"/>
              <a:pathLst>
                <a:path h="291297" w="4232218">
                  <a:moveTo>
                    <a:pt x="0" y="0"/>
                  </a:moveTo>
                  <a:lnTo>
                    <a:pt x="4232218" y="0"/>
                  </a:lnTo>
                  <a:lnTo>
                    <a:pt x="4232218" y="291297"/>
                  </a:lnTo>
                  <a:lnTo>
                    <a:pt x="0" y="291297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0" t="-245304" r="0" b="-220885"/>
              </a:stretch>
            </a:blipFill>
          </p:spPr>
        </p:sp>
        <p:sp>
          <p:nvSpPr>
            <p:cNvPr name="TextBox 257" id="257"/>
            <p:cNvSpPr txBox="true"/>
            <p:nvPr/>
          </p:nvSpPr>
          <p:spPr>
            <a:xfrm>
              <a:off x="0" y="-9525"/>
              <a:ext cx="4232212" cy="300816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l">
                <a:lnSpc>
                  <a:spcPts val="963"/>
                </a:lnSpc>
              </a:pPr>
              <a:r>
                <a:rPr lang="en-US" b="true" sz="802">
                  <a:solidFill>
                    <a:srgbClr val="1A4000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No HSA fees  </a:t>
              </a:r>
              <a:r>
                <a:rPr lang="en-US" sz="802">
                  <a:solidFill>
                    <a:srgbClr val="1A4000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Lively HSA — no monthly or custodial fees</a:t>
              </a:r>
            </a:p>
          </p:txBody>
        </p:sp>
      </p:grpSp>
      <p:grpSp>
        <p:nvGrpSpPr>
          <p:cNvPr name="Group 258" id="258"/>
          <p:cNvGrpSpPr/>
          <p:nvPr/>
        </p:nvGrpSpPr>
        <p:grpSpPr>
          <a:xfrm rot="0">
            <a:off x="4228450" y="4043925"/>
            <a:ext cx="3149462" cy="44832"/>
            <a:chOff x="0" y="0"/>
            <a:chExt cx="4460888" cy="63500"/>
          </a:xfrm>
        </p:grpSpPr>
        <p:sp>
          <p:nvSpPr>
            <p:cNvPr name="Freeform 259" id="259"/>
            <p:cNvSpPr/>
            <p:nvPr/>
          </p:nvSpPr>
          <p:spPr>
            <a:xfrm flipH="false" flipV="false" rot="0">
              <a:off x="4191" y="0"/>
              <a:ext cx="4452493" cy="63513"/>
            </a:xfrm>
            <a:custGeom>
              <a:avLst/>
              <a:gdLst/>
              <a:ahLst/>
              <a:cxnLst/>
              <a:rect r="r" b="b" t="t" l="l"/>
              <a:pathLst>
                <a:path h="63513" w="4452493">
                  <a:moveTo>
                    <a:pt x="0" y="0"/>
                  </a:moveTo>
                  <a:lnTo>
                    <a:pt x="4452493" y="0"/>
                  </a:lnTo>
                  <a:lnTo>
                    <a:pt x="4452493" y="63513"/>
                  </a:lnTo>
                  <a:lnTo>
                    <a:pt x="0" y="63513"/>
                  </a:lnTo>
                  <a:close/>
                </a:path>
              </a:pathLst>
            </a:custGeom>
            <a:solidFill>
              <a:srgbClr val="4F7D96"/>
            </a:solidFill>
          </p:spPr>
        </p:sp>
      </p:grpSp>
      <p:grpSp>
        <p:nvGrpSpPr>
          <p:cNvPr name="Group 260" id="260"/>
          <p:cNvGrpSpPr/>
          <p:nvPr/>
        </p:nvGrpSpPr>
        <p:grpSpPr>
          <a:xfrm rot="0">
            <a:off x="4244702" y="4087337"/>
            <a:ext cx="3174159" cy="218469"/>
            <a:chOff x="0" y="0"/>
            <a:chExt cx="4232212" cy="291291"/>
          </a:xfrm>
        </p:grpSpPr>
        <p:sp>
          <p:nvSpPr>
            <p:cNvPr name="Freeform 261" id="261"/>
            <p:cNvSpPr/>
            <p:nvPr/>
          </p:nvSpPr>
          <p:spPr>
            <a:xfrm flipH="false" flipV="false" rot="0">
              <a:off x="0" y="0"/>
              <a:ext cx="4232218" cy="291297"/>
            </a:xfrm>
            <a:custGeom>
              <a:avLst/>
              <a:gdLst/>
              <a:ahLst/>
              <a:cxnLst/>
              <a:rect r="r" b="b" t="t" l="l"/>
              <a:pathLst>
                <a:path h="291297" w="4232218">
                  <a:moveTo>
                    <a:pt x="0" y="0"/>
                  </a:moveTo>
                  <a:lnTo>
                    <a:pt x="4232218" y="0"/>
                  </a:lnTo>
                  <a:lnTo>
                    <a:pt x="4232218" y="291297"/>
                  </a:lnTo>
                  <a:lnTo>
                    <a:pt x="0" y="291297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0" t="-245304" r="0" b="-220885"/>
              </a:stretch>
            </a:blipFill>
          </p:spPr>
        </p:sp>
        <p:sp>
          <p:nvSpPr>
            <p:cNvPr name="TextBox 262" id="262"/>
            <p:cNvSpPr txBox="true"/>
            <p:nvPr/>
          </p:nvSpPr>
          <p:spPr>
            <a:xfrm>
              <a:off x="0" y="-9525"/>
              <a:ext cx="4232212" cy="300816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l">
                <a:lnSpc>
                  <a:spcPts val="963"/>
                </a:lnSpc>
              </a:pPr>
              <a:r>
                <a:rPr lang="en-US" b="true" sz="802">
                  <a:solidFill>
                    <a:srgbClr val="1A4000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Reduce taxable income  </a:t>
              </a:r>
              <a:r>
                <a:rPr lang="en-US" sz="802">
                  <a:solidFill>
                    <a:srgbClr val="1A4000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HSA contributions are fully deductible</a:t>
              </a:r>
            </a:p>
          </p:txBody>
        </p:sp>
      </p:grpSp>
      <p:grpSp>
        <p:nvGrpSpPr>
          <p:cNvPr name="Group 263" id="263"/>
          <p:cNvGrpSpPr/>
          <p:nvPr/>
        </p:nvGrpSpPr>
        <p:grpSpPr>
          <a:xfrm rot="0">
            <a:off x="4228450" y="4310950"/>
            <a:ext cx="3149462" cy="44832"/>
            <a:chOff x="0" y="0"/>
            <a:chExt cx="4460888" cy="63500"/>
          </a:xfrm>
        </p:grpSpPr>
        <p:sp>
          <p:nvSpPr>
            <p:cNvPr name="Freeform 264" id="264"/>
            <p:cNvSpPr/>
            <p:nvPr/>
          </p:nvSpPr>
          <p:spPr>
            <a:xfrm flipH="false" flipV="false" rot="0">
              <a:off x="4191" y="0"/>
              <a:ext cx="4452493" cy="63513"/>
            </a:xfrm>
            <a:custGeom>
              <a:avLst/>
              <a:gdLst/>
              <a:ahLst/>
              <a:cxnLst/>
              <a:rect r="r" b="b" t="t" l="l"/>
              <a:pathLst>
                <a:path h="63513" w="4452493">
                  <a:moveTo>
                    <a:pt x="0" y="0"/>
                  </a:moveTo>
                  <a:lnTo>
                    <a:pt x="4452493" y="0"/>
                  </a:lnTo>
                  <a:lnTo>
                    <a:pt x="4452493" y="63513"/>
                  </a:lnTo>
                  <a:lnTo>
                    <a:pt x="0" y="63513"/>
                  </a:lnTo>
                  <a:close/>
                </a:path>
              </a:pathLst>
            </a:custGeom>
            <a:solidFill>
              <a:srgbClr val="4F7D96"/>
            </a:solidFill>
          </p:spPr>
        </p:sp>
      </p:grpSp>
      <p:grpSp>
        <p:nvGrpSpPr>
          <p:cNvPr name="Group 265" id="265"/>
          <p:cNvGrpSpPr/>
          <p:nvPr/>
        </p:nvGrpSpPr>
        <p:grpSpPr>
          <a:xfrm rot="0">
            <a:off x="4244702" y="4354362"/>
            <a:ext cx="3174159" cy="218469"/>
            <a:chOff x="0" y="0"/>
            <a:chExt cx="4232212" cy="291291"/>
          </a:xfrm>
        </p:grpSpPr>
        <p:sp>
          <p:nvSpPr>
            <p:cNvPr name="Freeform 266" id="266"/>
            <p:cNvSpPr/>
            <p:nvPr/>
          </p:nvSpPr>
          <p:spPr>
            <a:xfrm flipH="false" flipV="false" rot="0">
              <a:off x="0" y="0"/>
              <a:ext cx="4232218" cy="291297"/>
            </a:xfrm>
            <a:custGeom>
              <a:avLst/>
              <a:gdLst/>
              <a:ahLst/>
              <a:cxnLst/>
              <a:rect r="r" b="b" t="t" l="l"/>
              <a:pathLst>
                <a:path h="291297" w="4232218">
                  <a:moveTo>
                    <a:pt x="0" y="0"/>
                  </a:moveTo>
                  <a:lnTo>
                    <a:pt x="4232218" y="0"/>
                  </a:lnTo>
                  <a:lnTo>
                    <a:pt x="4232218" y="291297"/>
                  </a:lnTo>
                  <a:lnTo>
                    <a:pt x="0" y="291297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0" t="-245304" r="0" b="-220885"/>
              </a:stretch>
            </a:blipFill>
          </p:spPr>
        </p:sp>
        <p:sp>
          <p:nvSpPr>
            <p:cNvPr name="TextBox 267" id="267"/>
            <p:cNvSpPr txBox="true"/>
            <p:nvPr/>
          </p:nvSpPr>
          <p:spPr>
            <a:xfrm>
              <a:off x="0" y="-9525"/>
              <a:ext cx="4232212" cy="300816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l">
                <a:lnSpc>
                  <a:spcPts val="963"/>
                </a:lnSpc>
              </a:pPr>
              <a:r>
                <a:rPr lang="en-US" b="true" sz="802">
                  <a:solidFill>
                    <a:srgbClr val="1A4000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Amaze Health  </a:t>
              </a:r>
              <a:r>
                <a:rPr lang="en-US" sz="802">
                  <a:solidFill>
                    <a:srgbClr val="1A4000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$0 primary &amp; urgent care</a:t>
              </a:r>
            </a:p>
          </p:txBody>
        </p:sp>
      </p:grpSp>
      <p:grpSp>
        <p:nvGrpSpPr>
          <p:cNvPr name="Group 268" id="268"/>
          <p:cNvGrpSpPr/>
          <p:nvPr/>
        </p:nvGrpSpPr>
        <p:grpSpPr>
          <a:xfrm rot="0">
            <a:off x="4228450" y="4577974"/>
            <a:ext cx="3149462" cy="44832"/>
            <a:chOff x="0" y="0"/>
            <a:chExt cx="4460888" cy="63500"/>
          </a:xfrm>
        </p:grpSpPr>
        <p:sp>
          <p:nvSpPr>
            <p:cNvPr name="Freeform 269" id="269"/>
            <p:cNvSpPr/>
            <p:nvPr/>
          </p:nvSpPr>
          <p:spPr>
            <a:xfrm flipH="false" flipV="false" rot="0">
              <a:off x="4191" y="0"/>
              <a:ext cx="4452493" cy="63513"/>
            </a:xfrm>
            <a:custGeom>
              <a:avLst/>
              <a:gdLst/>
              <a:ahLst/>
              <a:cxnLst/>
              <a:rect r="r" b="b" t="t" l="l"/>
              <a:pathLst>
                <a:path h="63513" w="4452493">
                  <a:moveTo>
                    <a:pt x="0" y="0"/>
                  </a:moveTo>
                  <a:lnTo>
                    <a:pt x="4452493" y="0"/>
                  </a:lnTo>
                  <a:lnTo>
                    <a:pt x="4452493" y="63513"/>
                  </a:lnTo>
                  <a:lnTo>
                    <a:pt x="0" y="63513"/>
                  </a:lnTo>
                  <a:close/>
                </a:path>
              </a:pathLst>
            </a:custGeom>
            <a:solidFill>
              <a:srgbClr val="4F7D96"/>
            </a:solidFill>
          </p:spPr>
        </p:sp>
      </p:grpSp>
      <p:grpSp>
        <p:nvGrpSpPr>
          <p:cNvPr name="Group 270" id="270"/>
          <p:cNvGrpSpPr/>
          <p:nvPr/>
        </p:nvGrpSpPr>
        <p:grpSpPr>
          <a:xfrm rot="0">
            <a:off x="4244702" y="4621386"/>
            <a:ext cx="3174159" cy="218469"/>
            <a:chOff x="0" y="0"/>
            <a:chExt cx="4232212" cy="291291"/>
          </a:xfrm>
        </p:grpSpPr>
        <p:sp>
          <p:nvSpPr>
            <p:cNvPr name="Freeform 271" id="271"/>
            <p:cNvSpPr/>
            <p:nvPr/>
          </p:nvSpPr>
          <p:spPr>
            <a:xfrm flipH="false" flipV="false" rot="0">
              <a:off x="0" y="0"/>
              <a:ext cx="4232218" cy="291297"/>
            </a:xfrm>
            <a:custGeom>
              <a:avLst/>
              <a:gdLst/>
              <a:ahLst/>
              <a:cxnLst/>
              <a:rect r="r" b="b" t="t" l="l"/>
              <a:pathLst>
                <a:path h="291297" w="4232218">
                  <a:moveTo>
                    <a:pt x="0" y="0"/>
                  </a:moveTo>
                  <a:lnTo>
                    <a:pt x="4232218" y="0"/>
                  </a:lnTo>
                  <a:lnTo>
                    <a:pt x="4232218" y="291297"/>
                  </a:lnTo>
                  <a:lnTo>
                    <a:pt x="0" y="291297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0" t="-245304" r="0" b="-220885"/>
              </a:stretch>
            </a:blipFill>
          </p:spPr>
        </p:sp>
        <p:sp>
          <p:nvSpPr>
            <p:cNvPr name="TextBox 272" id="272"/>
            <p:cNvSpPr txBox="true"/>
            <p:nvPr/>
          </p:nvSpPr>
          <p:spPr>
            <a:xfrm>
              <a:off x="0" y="-9525"/>
              <a:ext cx="4232212" cy="300816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l">
                <a:lnSpc>
                  <a:spcPts val="963"/>
                </a:lnSpc>
              </a:pPr>
              <a:r>
                <a:rPr lang="en-US" b="true" sz="802">
                  <a:solidFill>
                    <a:srgbClr val="1A4000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Rx Program  </a:t>
              </a:r>
              <a:r>
                <a:rPr lang="en-US" sz="802">
                  <a:solidFill>
                    <a:srgbClr val="1A4000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1,100+ medications at $0</a:t>
              </a:r>
            </a:p>
          </p:txBody>
        </p:sp>
      </p:grpSp>
      <p:grpSp>
        <p:nvGrpSpPr>
          <p:cNvPr name="Group 273" id="273"/>
          <p:cNvGrpSpPr/>
          <p:nvPr/>
        </p:nvGrpSpPr>
        <p:grpSpPr>
          <a:xfrm rot="0">
            <a:off x="4228450" y="4844998"/>
            <a:ext cx="3149462" cy="44832"/>
            <a:chOff x="0" y="0"/>
            <a:chExt cx="4460888" cy="63500"/>
          </a:xfrm>
        </p:grpSpPr>
        <p:sp>
          <p:nvSpPr>
            <p:cNvPr name="Freeform 274" id="274"/>
            <p:cNvSpPr/>
            <p:nvPr/>
          </p:nvSpPr>
          <p:spPr>
            <a:xfrm flipH="false" flipV="false" rot="0">
              <a:off x="4191" y="0"/>
              <a:ext cx="4452493" cy="63513"/>
            </a:xfrm>
            <a:custGeom>
              <a:avLst/>
              <a:gdLst/>
              <a:ahLst/>
              <a:cxnLst/>
              <a:rect r="r" b="b" t="t" l="l"/>
              <a:pathLst>
                <a:path h="63513" w="4452493">
                  <a:moveTo>
                    <a:pt x="0" y="0"/>
                  </a:moveTo>
                  <a:lnTo>
                    <a:pt x="4452493" y="0"/>
                  </a:lnTo>
                  <a:lnTo>
                    <a:pt x="4452493" y="63513"/>
                  </a:lnTo>
                  <a:lnTo>
                    <a:pt x="0" y="63513"/>
                  </a:lnTo>
                  <a:close/>
                </a:path>
              </a:pathLst>
            </a:custGeom>
            <a:solidFill>
              <a:srgbClr val="4F7D96"/>
            </a:solidFill>
          </p:spPr>
        </p:sp>
      </p:grpSp>
      <p:grpSp>
        <p:nvGrpSpPr>
          <p:cNvPr name="Group 275" id="275"/>
          <p:cNvGrpSpPr/>
          <p:nvPr/>
        </p:nvGrpSpPr>
        <p:grpSpPr>
          <a:xfrm rot="0">
            <a:off x="4244702" y="4888410"/>
            <a:ext cx="3174159" cy="218469"/>
            <a:chOff x="0" y="0"/>
            <a:chExt cx="4232212" cy="291291"/>
          </a:xfrm>
        </p:grpSpPr>
        <p:sp>
          <p:nvSpPr>
            <p:cNvPr name="Freeform 276" id="276"/>
            <p:cNvSpPr/>
            <p:nvPr/>
          </p:nvSpPr>
          <p:spPr>
            <a:xfrm flipH="false" flipV="false" rot="0">
              <a:off x="0" y="0"/>
              <a:ext cx="4232218" cy="291297"/>
            </a:xfrm>
            <a:custGeom>
              <a:avLst/>
              <a:gdLst/>
              <a:ahLst/>
              <a:cxnLst/>
              <a:rect r="r" b="b" t="t" l="l"/>
              <a:pathLst>
                <a:path h="291297" w="4232218">
                  <a:moveTo>
                    <a:pt x="0" y="0"/>
                  </a:moveTo>
                  <a:lnTo>
                    <a:pt x="4232218" y="0"/>
                  </a:lnTo>
                  <a:lnTo>
                    <a:pt x="4232218" y="291297"/>
                  </a:lnTo>
                  <a:lnTo>
                    <a:pt x="0" y="291297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0" t="-245304" r="0" b="-220885"/>
              </a:stretch>
            </a:blipFill>
          </p:spPr>
        </p:sp>
        <p:sp>
          <p:nvSpPr>
            <p:cNvPr name="TextBox 277" id="277"/>
            <p:cNvSpPr txBox="true"/>
            <p:nvPr/>
          </p:nvSpPr>
          <p:spPr>
            <a:xfrm>
              <a:off x="0" y="-9525"/>
              <a:ext cx="4232212" cy="300816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l">
                <a:lnSpc>
                  <a:spcPts val="963"/>
                </a:lnSpc>
              </a:pPr>
              <a:r>
                <a:rPr lang="en-US" b="true" sz="802">
                  <a:solidFill>
                    <a:srgbClr val="1A4000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Health Share MRA  </a:t>
              </a:r>
              <a:r>
                <a:rPr lang="en-US" sz="802">
                  <a:solidFill>
                    <a:srgbClr val="1A4000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hospitalization, surgery, emergency &amp; maternity</a:t>
              </a:r>
            </a:p>
          </p:txBody>
        </p:sp>
      </p:grpSp>
      <p:grpSp>
        <p:nvGrpSpPr>
          <p:cNvPr name="Group 278" id="278"/>
          <p:cNvGrpSpPr/>
          <p:nvPr/>
        </p:nvGrpSpPr>
        <p:grpSpPr>
          <a:xfrm rot="0">
            <a:off x="4032247" y="5154504"/>
            <a:ext cx="3345666" cy="475726"/>
            <a:chOff x="0" y="0"/>
            <a:chExt cx="4460888" cy="634302"/>
          </a:xfrm>
        </p:grpSpPr>
        <p:sp>
          <p:nvSpPr>
            <p:cNvPr name="Freeform 279" id="279"/>
            <p:cNvSpPr/>
            <p:nvPr/>
          </p:nvSpPr>
          <p:spPr>
            <a:xfrm flipH="false" flipV="false" rot="0">
              <a:off x="4191" y="6264"/>
              <a:ext cx="4452493" cy="621660"/>
            </a:xfrm>
            <a:custGeom>
              <a:avLst/>
              <a:gdLst/>
              <a:ahLst/>
              <a:cxnLst/>
              <a:rect r="r" b="b" t="t" l="l"/>
              <a:pathLst>
                <a:path h="621660" w="4452493">
                  <a:moveTo>
                    <a:pt x="0" y="0"/>
                  </a:moveTo>
                  <a:lnTo>
                    <a:pt x="4452493" y="0"/>
                  </a:lnTo>
                  <a:lnTo>
                    <a:pt x="4452493" y="621660"/>
                  </a:lnTo>
                  <a:lnTo>
                    <a:pt x="0" y="621660"/>
                  </a:lnTo>
                  <a:close/>
                </a:path>
              </a:pathLst>
            </a:custGeom>
            <a:solidFill>
              <a:srgbClr val="E6F2EF"/>
            </a:solidFill>
          </p:spPr>
        </p:sp>
        <p:sp>
          <p:nvSpPr>
            <p:cNvPr name="Freeform 280" id="280"/>
            <p:cNvSpPr/>
            <p:nvPr/>
          </p:nvSpPr>
          <p:spPr>
            <a:xfrm flipH="false" flipV="false" rot="0">
              <a:off x="0" y="0"/>
              <a:ext cx="4460875" cy="634188"/>
            </a:xfrm>
            <a:custGeom>
              <a:avLst/>
              <a:gdLst/>
              <a:ahLst/>
              <a:cxnLst/>
              <a:rect r="r" b="b" t="t" l="l"/>
              <a:pathLst>
                <a:path h="634188" w="4460875">
                  <a:moveTo>
                    <a:pt x="4191" y="0"/>
                  </a:moveTo>
                  <a:lnTo>
                    <a:pt x="4456684" y="0"/>
                  </a:lnTo>
                  <a:cubicBezTo>
                    <a:pt x="4458970" y="0"/>
                    <a:pt x="4460875" y="2847"/>
                    <a:pt x="4460875" y="6264"/>
                  </a:cubicBezTo>
                  <a:lnTo>
                    <a:pt x="4460875" y="627924"/>
                  </a:lnTo>
                  <a:cubicBezTo>
                    <a:pt x="4460875" y="631340"/>
                    <a:pt x="4458970" y="634188"/>
                    <a:pt x="4456684" y="634188"/>
                  </a:cubicBezTo>
                  <a:lnTo>
                    <a:pt x="4191" y="634188"/>
                  </a:lnTo>
                  <a:cubicBezTo>
                    <a:pt x="1905" y="634188"/>
                    <a:pt x="0" y="631340"/>
                    <a:pt x="0" y="627924"/>
                  </a:cubicBezTo>
                  <a:lnTo>
                    <a:pt x="0" y="6264"/>
                  </a:lnTo>
                  <a:cubicBezTo>
                    <a:pt x="0" y="2847"/>
                    <a:pt x="1905" y="0"/>
                    <a:pt x="4191" y="0"/>
                  </a:cubicBezTo>
                  <a:moveTo>
                    <a:pt x="4191" y="12718"/>
                  </a:moveTo>
                  <a:lnTo>
                    <a:pt x="4191" y="6264"/>
                  </a:lnTo>
                  <a:lnTo>
                    <a:pt x="8509" y="6264"/>
                  </a:lnTo>
                  <a:lnTo>
                    <a:pt x="8509" y="627924"/>
                  </a:lnTo>
                  <a:lnTo>
                    <a:pt x="4191" y="627924"/>
                  </a:lnTo>
                  <a:lnTo>
                    <a:pt x="4191" y="621660"/>
                  </a:lnTo>
                  <a:lnTo>
                    <a:pt x="4456684" y="621660"/>
                  </a:lnTo>
                  <a:lnTo>
                    <a:pt x="4456684" y="627924"/>
                  </a:lnTo>
                  <a:lnTo>
                    <a:pt x="4452493" y="627924"/>
                  </a:lnTo>
                  <a:lnTo>
                    <a:pt x="4452493" y="6264"/>
                  </a:lnTo>
                  <a:lnTo>
                    <a:pt x="4456684" y="6264"/>
                  </a:lnTo>
                  <a:lnTo>
                    <a:pt x="4456684" y="12718"/>
                  </a:lnTo>
                  <a:lnTo>
                    <a:pt x="4191" y="12718"/>
                  </a:lnTo>
                  <a:close/>
                </a:path>
              </a:pathLst>
            </a:custGeom>
            <a:solidFill>
              <a:srgbClr val="D4E6E1"/>
            </a:solidFill>
          </p:spPr>
        </p:sp>
      </p:grpSp>
      <p:grpSp>
        <p:nvGrpSpPr>
          <p:cNvPr name="Group 281" id="281"/>
          <p:cNvGrpSpPr/>
          <p:nvPr/>
        </p:nvGrpSpPr>
        <p:grpSpPr>
          <a:xfrm rot="0">
            <a:off x="4078491" y="5204912"/>
            <a:ext cx="3229204" cy="169926"/>
            <a:chOff x="0" y="0"/>
            <a:chExt cx="4305605" cy="226568"/>
          </a:xfrm>
        </p:grpSpPr>
        <p:sp>
          <p:nvSpPr>
            <p:cNvPr name="Freeform 282" id="282"/>
            <p:cNvSpPr/>
            <p:nvPr/>
          </p:nvSpPr>
          <p:spPr>
            <a:xfrm flipH="false" flipV="false" rot="0">
              <a:off x="0" y="0"/>
              <a:ext cx="4305609" cy="226566"/>
            </a:xfrm>
            <a:custGeom>
              <a:avLst/>
              <a:gdLst/>
              <a:ahLst/>
              <a:cxnLst/>
              <a:rect r="r" b="b" t="t" l="l"/>
              <a:pathLst>
                <a:path h="226566" w="4305609">
                  <a:moveTo>
                    <a:pt x="0" y="0"/>
                  </a:moveTo>
                  <a:lnTo>
                    <a:pt x="4305609" y="0"/>
                  </a:lnTo>
                  <a:lnTo>
                    <a:pt x="4305609" y="226566"/>
                  </a:lnTo>
                  <a:lnTo>
                    <a:pt x="0" y="226566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0" t="-332496" r="0" b="-308080"/>
              </a:stretch>
            </a:blipFill>
          </p:spPr>
        </p:sp>
        <p:sp>
          <p:nvSpPr>
            <p:cNvPr name="TextBox 283" id="283"/>
            <p:cNvSpPr txBox="true"/>
            <p:nvPr/>
          </p:nvSpPr>
          <p:spPr>
            <a:xfrm>
              <a:off x="0" y="-28575"/>
              <a:ext cx="4305605" cy="255143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l">
                <a:lnSpc>
                  <a:spcPts val="902"/>
                </a:lnSpc>
              </a:pPr>
              <a:r>
                <a:rPr lang="en-US" b="true" sz="752">
                  <a:solidFill>
                    <a:srgbClr val="1A4000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Your HSA funds roll over every year</a:t>
              </a:r>
            </a:p>
          </p:txBody>
        </p:sp>
      </p:grpSp>
      <p:grpSp>
        <p:nvGrpSpPr>
          <p:cNvPr name="Group 284" id="284"/>
          <p:cNvGrpSpPr/>
          <p:nvPr/>
        </p:nvGrpSpPr>
        <p:grpSpPr>
          <a:xfrm rot="0">
            <a:off x="4090473" y="5322553"/>
            <a:ext cx="3229204" cy="323051"/>
            <a:chOff x="0" y="0"/>
            <a:chExt cx="4305605" cy="430735"/>
          </a:xfrm>
        </p:grpSpPr>
        <p:sp>
          <p:nvSpPr>
            <p:cNvPr name="Freeform 285" id="285"/>
            <p:cNvSpPr/>
            <p:nvPr/>
          </p:nvSpPr>
          <p:spPr>
            <a:xfrm flipH="false" flipV="false" rot="0">
              <a:off x="0" y="0"/>
              <a:ext cx="4305609" cy="430733"/>
            </a:xfrm>
            <a:custGeom>
              <a:avLst/>
              <a:gdLst/>
              <a:ahLst/>
              <a:cxnLst/>
              <a:rect r="r" b="b" t="t" l="l"/>
              <a:pathLst>
                <a:path h="430733" w="4305609">
                  <a:moveTo>
                    <a:pt x="0" y="0"/>
                  </a:moveTo>
                  <a:lnTo>
                    <a:pt x="4305609" y="0"/>
                  </a:lnTo>
                  <a:lnTo>
                    <a:pt x="4305609" y="430733"/>
                  </a:lnTo>
                  <a:lnTo>
                    <a:pt x="0" y="430733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0" t="-174893" r="0" b="-114651"/>
              </a:stretch>
            </a:blipFill>
          </p:spPr>
        </p:sp>
        <p:sp>
          <p:nvSpPr>
            <p:cNvPr name="TextBox 286" id="286"/>
            <p:cNvSpPr txBox="true"/>
            <p:nvPr/>
          </p:nvSpPr>
          <p:spPr>
            <a:xfrm>
              <a:off x="0" y="-19050"/>
              <a:ext cx="4305605" cy="449785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l">
                <a:lnSpc>
                  <a:spcPts val="842"/>
                </a:lnSpc>
              </a:pPr>
              <a:r>
                <a:rPr lang="en-US" sz="702">
                  <a:solidFill>
                    <a:srgbClr val="1A4000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Unused HSA dollars carry forward year after year — building a medical safety net while reducing your taxable income.</a:t>
              </a:r>
            </a:p>
          </p:txBody>
        </p:sp>
      </p:grpSp>
      <p:grpSp>
        <p:nvGrpSpPr>
          <p:cNvPr name="Group 287" id="287"/>
          <p:cNvGrpSpPr/>
          <p:nvPr/>
        </p:nvGrpSpPr>
        <p:grpSpPr>
          <a:xfrm rot="0">
            <a:off x="4032247" y="5658206"/>
            <a:ext cx="3345666" cy="492067"/>
            <a:chOff x="0" y="0"/>
            <a:chExt cx="4460888" cy="656089"/>
          </a:xfrm>
        </p:grpSpPr>
        <p:sp>
          <p:nvSpPr>
            <p:cNvPr name="Freeform 288" id="288"/>
            <p:cNvSpPr/>
            <p:nvPr/>
          </p:nvSpPr>
          <p:spPr>
            <a:xfrm flipH="false" flipV="false" rot="0">
              <a:off x="4191" y="5524"/>
              <a:ext cx="4452493" cy="644974"/>
            </a:xfrm>
            <a:custGeom>
              <a:avLst/>
              <a:gdLst/>
              <a:ahLst/>
              <a:cxnLst/>
              <a:rect r="r" b="b" t="t" l="l"/>
              <a:pathLst>
                <a:path h="644974" w="4452493">
                  <a:moveTo>
                    <a:pt x="0" y="0"/>
                  </a:moveTo>
                  <a:lnTo>
                    <a:pt x="4452493" y="0"/>
                  </a:lnTo>
                  <a:lnTo>
                    <a:pt x="4452493" y="644974"/>
                  </a:lnTo>
                  <a:lnTo>
                    <a:pt x="0" y="644974"/>
                  </a:lnTo>
                  <a:close/>
                </a:path>
              </a:pathLst>
            </a:custGeom>
            <a:solidFill>
              <a:srgbClr val="FEF2F2"/>
            </a:solidFill>
          </p:spPr>
        </p:sp>
        <p:sp>
          <p:nvSpPr>
            <p:cNvPr name="Freeform 289" id="289"/>
            <p:cNvSpPr/>
            <p:nvPr/>
          </p:nvSpPr>
          <p:spPr>
            <a:xfrm flipH="false" flipV="false" rot="0">
              <a:off x="0" y="0"/>
              <a:ext cx="4460875" cy="656023"/>
            </a:xfrm>
            <a:custGeom>
              <a:avLst/>
              <a:gdLst/>
              <a:ahLst/>
              <a:cxnLst/>
              <a:rect r="r" b="b" t="t" l="l"/>
              <a:pathLst>
                <a:path h="656023" w="4460875">
                  <a:moveTo>
                    <a:pt x="4191" y="0"/>
                  </a:moveTo>
                  <a:lnTo>
                    <a:pt x="4456684" y="0"/>
                  </a:lnTo>
                  <a:cubicBezTo>
                    <a:pt x="4458970" y="0"/>
                    <a:pt x="4460875" y="2511"/>
                    <a:pt x="4460875" y="5524"/>
                  </a:cubicBezTo>
                  <a:lnTo>
                    <a:pt x="4460875" y="650498"/>
                  </a:lnTo>
                  <a:cubicBezTo>
                    <a:pt x="4460875" y="653512"/>
                    <a:pt x="4458970" y="656023"/>
                    <a:pt x="4456684" y="656023"/>
                  </a:cubicBezTo>
                  <a:lnTo>
                    <a:pt x="4191" y="656023"/>
                  </a:lnTo>
                  <a:cubicBezTo>
                    <a:pt x="1905" y="656023"/>
                    <a:pt x="0" y="653512"/>
                    <a:pt x="0" y="650498"/>
                  </a:cubicBezTo>
                  <a:lnTo>
                    <a:pt x="0" y="5524"/>
                  </a:lnTo>
                  <a:cubicBezTo>
                    <a:pt x="0" y="2511"/>
                    <a:pt x="1905" y="0"/>
                    <a:pt x="4191" y="0"/>
                  </a:cubicBezTo>
                  <a:moveTo>
                    <a:pt x="4191" y="11215"/>
                  </a:moveTo>
                  <a:lnTo>
                    <a:pt x="4191" y="5524"/>
                  </a:lnTo>
                  <a:lnTo>
                    <a:pt x="8509" y="5524"/>
                  </a:lnTo>
                  <a:lnTo>
                    <a:pt x="8509" y="650498"/>
                  </a:lnTo>
                  <a:lnTo>
                    <a:pt x="4191" y="650498"/>
                  </a:lnTo>
                  <a:lnTo>
                    <a:pt x="4191" y="644974"/>
                  </a:lnTo>
                  <a:lnTo>
                    <a:pt x="4456684" y="644974"/>
                  </a:lnTo>
                  <a:lnTo>
                    <a:pt x="4456684" y="650498"/>
                  </a:lnTo>
                  <a:lnTo>
                    <a:pt x="4452493" y="650498"/>
                  </a:lnTo>
                  <a:lnTo>
                    <a:pt x="4452493" y="5524"/>
                  </a:lnTo>
                  <a:lnTo>
                    <a:pt x="4456684" y="5524"/>
                  </a:lnTo>
                  <a:lnTo>
                    <a:pt x="4456684" y="11215"/>
                  </a:lnTo>
                  <a:lnTo>
                    <a:pt x="4191" y="11215"/>
                  </a:lnTo>
                  <a:close/>
                </a:path>
              </a:pathLst>
            </a:custGeom>
            <a:solidFill>
              <a:srgbClr val="E24B4A"/>
            </a:solidFill>
          </p:spPr>
        </p:sp>
      </p:grpSp>
      <p:grpSp>
        <p:nvGrpSpPr>
          <p:cNvPr name="Group 290" id="290"/>
          <p:cNvGrpSpPr/>
          <p:nvPr/>
        </p:nvGrpSpPr>
        <p:grpSpPr>
          <a:xfrm rot="0">
            <a:off x="4108818" y="5723107"/>
            <a:ext cx="3229204" cy="169926"/>
            <a:chOff x="0" y="0"/>
            <a:chExt cx="4305605" cy="226568"/>
          </a:xfrm>
        </p:grpSpPr>
        <p:sp>
          <p:nvSpPr>
            <p:cNvPr name="Freeform 291" id="291"/>
            <p:cNvSpPr/>
            <p:nvPr/>
          </p:nvSpPr>
          <p:spPr>
            <a:xfrm flipH="false" flipV="false" rot="0">
              <a:off x="0" y="0"/>
              <a:ext cx="4305609" cy="226566"/>
            </a:xfrm>
            <a:custGeom>
              <a:avLst/>
              <a:gdLst/>
              <a:ahLst/>
              <a:cxnLst/>
              <a:rect r="r" b="b" t="t" l="l"/>
              <a:pathLst>
                <a:path h="226566" w="4305609">
                  <a:moveTo>
                    <a:pt x="0" y="0"/>
                  </a:moveTo>
                  <a:lnTo>
                    <a:pt x="4305609" y="0"/>
                  </a:lnTo>
                  <a:lnTo>
                    <a:pt x="4305609" y="226566"/>
                  </a:lnTo>
                  <a:lnTo>
                    <a:pt x="0" y="226566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0" t="-332496" r="0" b="-308080"/>
              </a:stretch>
            </a:blipFill>
          </p:spPr>
        </p:sp>
        <p:sp>
          <p:nvSpPr>
            <p:cNvPr name="TextBox 292" id="292"/>
            <p:cNvSpPr txBox="true"/>
            <p:nvPr/>
          </p:nvSpPr>
          <p:spPr>
            <a:xfrm>
              <a:off x="0" y="-28575"/>
              <a:ext cx="4305605" cy="255143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l">
                <a:lnSpc>
                  <a:spcPts val="902"/>
                </a:lnSpc>
              </a:pPr>
              <a:r>
                <a:rPr lang="en-US" b="true" sz="752">
                  <a:solidFill>
                    <a:srgbClr val="1A4000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Member Responsibility Amount (MRA)</a:t>
              </a:r>
            </a:p>
          </p:txBody>
        </p:sp>
      </p:grpSp>
      <p:grpSp>
        <p:nvGrpSpPr>
          <p:cNvPr name="Group 293" id="293"/>
          <p:cNvGrpSpPr/>
          <p:nvPr/>
        </p:nvGrpSpPr>
        <p:grpSpPr>
          <a:xfrm rot="0">
            <a:off x="4108818" y="5905168"/>
            <a:ext cx="3229204" cy="245105"/>
            <a:chOff x="0" y="0"/>
            <a:chExt cx="4305605" cy="326807"/>
          </a:xfrm>
        </p:grpSpPr>
        <p:sp>
          <p:nvSpPr>
            <p:cNvPr name="Freeform 294" id="294"/>
            <p:cNvSpPr/>
            <p:nvPr/>
          </p:nvSpPr>
          <p:spPr>
            <a:xfrm flipH="false" flipV="false" rot="0">
              <a:off x="0" y="0"/>
              <a:ext cx="4305609" cy="326811"/>
            </a:xfrm>
            <a:custGeom>
              <a:avLst/>
              <a:gdLst/>
              <a:ahLst/>
              <a:cxnLst/>
              <a:rect r="r" b="b" t="t" l="l"/>
              <a:pathLst>
                <a:path h="326811" w="4305609">
                  <a:moveTo>
                    <a:pt x="0" y="0"/>
                  </a:moveTo>
                  <a:lnTo>
                    <a:pt x="4305609" y="0"/>
                  </a:lnTo>
                  <a:lnTo>
                    <a:pt x="4305609" y="326811"/>
                  </a:lnTo>
                  <a:lnTo>
                    <a:pt x="0" y="326811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0" t="-224894" r="0" b="-188520"/>
              </a:stretch>
            </a:blipFill>
          </p:spPr>
        </p:sp>
        <p:sp>
          <p:nvSpPr>
            <p:cNvPr name="TextBox 295" id="295"/>
            <p:cNvSpPr txBox="true"/>
            <p:nvPr/>
          </p:nvSpPr>
          <p:spPr>
            <a:xfrm>
              <a:off x="0" y="-19050"/>
              <a:ext cx="4305605" cy="345857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l">
                <a:lnSpc>
                  <a:spcPts val="842"/>
                </a:lnSpc>
              </a:pPr>
              <a:r>
                <a:rPr lang="en-US" sz="702">
                  <a:solidFill>
                    <a:srgbClr val="1A4000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The MRA is the amount a member must pay before eligible medical expenses become eligible for sharing.</a:t>
              </a:r>
            </a:p>
          </p:txBody>
        </p:sp>
      </p:grpSp>
      <p:grpSp>
        <p:nvGrpSpPr>
          <p:cNvPr name="Group 296" id="296"/>
          <p:cNvGrpSpPr/>
          <p:nvPr/>
        </p:nvGrpSpPr>
        <p:grpSpPr>
          <a:xfrm rot="0">
            <a:off x="232148" y="2742981"/>
            <a:ext cx="3572208" cy="3498333"/>
            <a:chOff x="0" y="0"/>
            <a:chExt cx="4762944" cy="4664445"/>
          </a:xfrm>
        </p:grpSpPr>
        <p:sp>
          <p:nvSpPr>
            <p:cNvPr name="Freeform 297" id="297"/>
            <p:cNvSpPr/>
            <p:nvPr/>
          </p:nvSpPr>
          <p:spPr>
            <a:xfrm flipH="false" flipV="false" rot="0">
              <a:off x="8509" y="11213"/>
              <a:ext cx="4745990" cy="4642003"/>
            </a:xfrm>
            <a:custGeom>
              <a:avLst/>
              <a:gdLst/>
              <a:ahLst/>
              <a:cxnLst/>
              <a:rect r="r" b="b" t="t" l="l"/>
              <a:pathLst>
                <a:path h="4642003" w="4745990">
                  <a:moveTo>
                    <a:pt x="0" y="0"/>
                  </a:moveTo>
                  <a:lnTo>
                    <a:pt x="4745990" y="0"/>
                  </a:lnTo>
                  <a:lnTo>
                    <a:pt x="4745990" y="4642002"/>
                  </a:lnTo>
                  <a:lnTo>
                    <a:pt x="0" y="4642002"/>
                  </a:ln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name="Freeform 298" id="298"/>
            <p:cNvSpPr/>
            <p:nvPr/>
          </p:nvSpPr>
          <p:spPr>
            <a:xfrm flipH="false" flipV="false" rot="0">
              <a:off x="0" y="0"/>
              <a:ext cx="4763008" cy="4664428"/>
            </a:xfrm>
            <a:custGeom>
              <a:avLst/>
              <a:gdLst/>
              <a:ahLst/>
              <a:cxnLst/>
              <a:rect r="r" b="b" t="t" l="l"/>
              <a:pathLst>
                <a:path h="4664428" w="4763008">
                  <a:moveTo>
                    <a:pt x="8509" y="0"/>
                  </a:moveTo>
                  <a:lnTo>
                    <a:pt x="4754499" y="0"/>
                  </a:lnTo>
                  <a:cubicBezTo>
                    <a:pt x="4759198" y="0"/>
                    <a:pt x="4763008" y="5021"/>
                    <a:pt x="4763008" y="11213"/>
                  </a:cubicBezTo>
                  <a:lnTo>
                    <a:pt x="4763008" y="4653215"/>
                  </a:lnTo>
                  <a:cubicBezTo>
                    <a:pt x="4763008" y="4659407"/>
                    <a:pt x="4759198" y="4664428"/>
                    <a:pt x="4754499" y="4664428"/>
                  </a:cubicBezTo>
                  <a:lnTo>
                    <a:pt x="8509" y="4664428"/>
                  </a:lnTo>
                  <a:cubicBezTo>
                    <a:pt x="3810" y="4664428"/>
                    <a:pt x="0" y="4659407"/>
                    <a:pt x="0" y="4653215"/>
                  </a:cubicBezTo>
                  <a:lnTo>
                    <a:pt x="0" y="11213"/>
                  </a:lnTo>
                  <a:cubicBezTo>
                    <a:pt x="0" y="5021"/>
                    <a:pt x="3810" y="0"/>
                    <a:pt x="8509" y="0"/>
                  </a:cubicBezTo>
                  <a:moveTo>
                    <a:pt x="8509" y="22425"/>
                  </a:moveTo>
                  <a:lnTo>
                    <a:pt x="8509" y="11213"/>
                  </a:lnTo>
                  <a:lnTo>
                    <a:pt x="17018" y="11213"/>
                  </a:lnTo>
                  <a:lnTo>
                    <a:pt x="17018" y="4653215"/>
                  </a:lnTo>
                  <a:lnTo>
                    <a:pt x="8509" y="4653215"/>
                  </a:lnTo>
                  <a:lnTo>
                    <a:pt x="8509" y="4642002"/>
                  </a:lnTo>
                  <a:lnTo>
                    <a:pt x="4754499" y="4642002"/>
                  </a:lnTo>
                  <a:lnTo>
                    <a:pt x="4754499" y="4653215"/>
                  </a:lnTo>
                  <a:lnTo>
                    <a:pt x="4745990" y="4653215"/>
                  </a:lnTo>
                  <a:lnTo>
                    <a:pt x="4745990" y="11213"/>
                  </a:lnTo>
                  <a:lnTo>
                    <a:pt x="4754499" y="11213"/>
                  </a:lnTo>
                  <a:lnTo>
                    <a:pt x="4754499" y="22425"/>
                  </a:lnTo>
                  <a:lnTo>
                    <a:pt x="8509" y="22425"/>
                  </a:lnTo>
                  <a:close/>
                </a:path>
              </a:pathLst>
            </a:custGeom>
            <a:solidFill>
              <a:srgbClr val="D4E6E1"/>
            </a:solidFill>
          </p:spPr>
        </p:sp>
      </p:grpSp>
      <p:grpSp>
        <p:nvGrpSpPr>
          <p:cNvPr name="Group 299" id="299"/>
          <p:cNvGrpSpPr/>
          <p:nvPr/>
        </p:nvGrpSpPr>
        <p:grpSpPr>
          <a:xfrm rot="0">
            <a:off x="232148" y="2742981"/>
            <a:ext cx="3572208" cy="476162"/>
            <a:chOff x="0" y="0"/>
            <a:chExt cx="4762944" cy="634882"/>
          </a:xfrm>
        </p:grpSpPr>
        <p:sp>
          <p:nvSpPr>
            <p:cNvPr name="Freeform 300" id="300"/>
            <p:cNvSpPr/>
            <p:nvPr/>
          </p:nvSpPr>
          <p:spPr>
            <a:xfrm flipH="false" flipV="false" rot="0">
              <a:off x="8509" y="11213"/>
              <a:ext cx="4745990" cy="612507"/>
            </a:xfrm>
            <a:custGeom>
              <a:avLst/>
              <a:gdLst/>
              <a:ahLst/>
              <a:cxnLst/>
              <a:rect r="r" b="b" t="t" l="l"/>
              <a:pathLst>
                <a:path h="612507" w="4745990">
                  <a:moveTo>
                    <a:pt x="0" y="0"/>
                  </a:moveTo>
                  <a:lnTo>
                    <a:pt x="4745990" y="0"/>
                  </a:lnTo>
                  <a:lnTo>
                    <a:pt x="4745990" y="612507"/>
                  </a:lnTo>
                  <a:lnTo>
                    <a:pt x="0" y="612507"/>
                  </a:lnTo>
                  <a:close/>
                </a:path>
              </a:pathLst>
            </a:custGeom>
            <a:solidFill>
              <a:srgbClr val="1D5548"/>
            </a:solidFill>
          </p:spPr>
        </p:sp>
        <p:sp>
          <p:nvSpPr>
            <p:cNvPr name="Freeform 301" id="301"/>
            <p:cNvSpPr/>
            <p:nvPr/>
          </p:nvSpPr>
          <p:spPr>
            <a:xfrm flipH="false" flipV="false" rot="0">
              <a:off x="0" y="0"/>
              <a:ext cx="4763008" cy="634920"/>
            </a:xfrm>
            <a:custGeom>
              <a:avLst/>
              <a:gdLst/>
              <a:ahLst/>
              <a:cxnLst/>
              <a:rect r="r" b="b" t="t" l="l"/>
              <a:pathLst>
                <a:path h="634920" w="4763008">
                  <a:moveTo>
                    <a:pt x="8509" y="0"/>
                  </a:moveTo>
                  <a:lnTo>
                    <a:pt x="4754499" y="0"/>
                  </a:lnTo>
                  <a:cubicBezTo>
                    <a:pt x="4759198" y="0"/>
                    <a:pt x="4763008" y="5021"/>
                    <a:pt x="4763008" y="11213"/>
                  </a:cubicBezTo>
                  <a:lnTo>
                    <a:pt x="4763008" y="623720"/>
                  </a:lnTo>
                  <a:cubicBezTo>
                    <a:pt x="4763008" y="629912"/>
                    <a:pt x="4759198" y="634920"/>
                    <a:pt x="4754499" y="634920"/>
                  </a:cubicBezTo>
                  <a:lnTo>
                    <a:pt x="8509" y="634920"/>
                  </a:lnTo>
                  <a:cubicBezTo>
                    <a:pt x="3810" y="634920"/>
                    <a:pt x="0" y="629912"/>
                    <a:pt x="0" y="623720"/>
                  </a:cubicBezTo>
                  <a:lnTo>
                    <a:pt x="0" y="11213"/>
                  </a:lnTo>
                  <a:cubicBezTo>
                    <a:pt x="0" y="5021"/>
                    <a:pt x="3810" y="0"/>
                    <a:pt x="8509" y="0"/>
                  </a:cubicBezTo>
                  <a:moveTo>
                    <a:pt x="8509" y="22425"/>
                  </a:moveTo>
                  <a:lnTo>
                    <a:pt x="8509" y="11213"/>
                  </a:lnTo>
                  <a:lnTo>
                    <a:pt x="17018" y="11213"/>
                  </a:lnTo>
                  <a:lnTo>
                    <a:pt x="17018" y="623720"/>
                  </a:lnTo>
                  <a:lnTo>
                    <a:pt x="8509" y="623720"/>
                  </a:lnTo>
                  <a:lnTo>
                    <a:pt x="8509" y="612507"/>
                  </a:lnTo>
                  <a:lnTo>
                    <a:pt x="4754499" y="612507"/>
                  </a:lnTo>
                  <a:lnTo>
                    <a:pt x="4754499" y="623720"/>
                  </a:lnTo>
                  <a:lnTo>
                    <a:pt x="4745990" y="623720"/>
                  </a:lnTo>
                  <a:lnTo>
                    <a:pt x="4745990" y="11213"/>
                  </a:lnTo>
                  <a:lnTo>
                    <a:pt x="4754499" y="11213"/>
                  </a:lnTo>
                  <a:lnTo>
                    <a:pt x="4754499" y="22425"/>
                  </a:lnTo>
                  <a:lnTo>
                    <a:pt x="8509" y="22425"/>
                  </a:lnTo>
                  <a:close/>
                </a:path>
              </a:pathLst>
            </a:custGeom>
            <a:solidFill>
              <a:srgbClr val="1D5548"/>
            </a:solidFill>
          </p:spPr>
        </p:sp>
      </p:grpSp>
      <p:grpSp>
        <p:nvGrpSpPr>
          <p:cNvPr name="Group 302" id="302"/>
          <p:cNvGrpSpPr/>
          <p:nvPr/>
        </p:nvGrpSpPr>
        <p:grpSpPr>
          <a:xfrm rot="0">
            <a:off x="348610" y="2799726"/>
            <a:ext cx="1376086" cy="145069"/>
            <a:chOff x="0" y="0"/>
            <a:chExt cx="1834782" cy="193425"/>
          </a:xfrm>
        </p:grpSpPr>
        <p:sp>
          <p:nvSpPr>
            <p:cNvPr name="Freeform 303" id="303"/>
            <p:cNvSpPr/>
            <p:nvPr/>
          </p:nvSpPr>
          <p:spPr>
            <a:xfrm flipH="false" flipV="false" rot="0">
              <a:off x="0" y="0"/>
              <a:ext cx="1834777" cy="193419"/>
            </a:xfrm>
            <a:custGeom>
              <a:avLst/>
              <a:gdLst/>
              <a:ahLst/>
              <a:cxnLst/>
              <a:rect r="r" b="b" t="t" l="l"/>
              <a:pathLst>
                <a:path h="193419" w="1834777">
                  <a:moveTo>
                    <a:pt x="0" y="0"/>
                  </a:moveTo>
                  <a:lnTo>
                    <a:pt x="1834777" y="0"/>
                  </a:lnTo>
                  <a:lnTo>
                    <a:pt x="1834777" y="193419"/>
                  </a:lnTo>
                  <a:lnTo>
                    <a:pt x="0" y="193419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0" t="-146890" r="0" b="-122780"/>
              </a:stretch>
            </a:blipFill>
          </p:spPr>
        </p:sp>
        <p:sp>
          <p:nvSpPr>
            <p:cNvPr name="TextBox 304" id="304"/>
            <p:cNvSpPr txBox="true"/>
            <p:nvPr/>
          </p:nvSpPr>
          <p:spPr>
            <a:xfrm>
              <a:off x="0" y="-19050"/>
              <a:ext cx="1834782" cy="212475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l">
                <a:lnSpc>
                  <a:spcPts val="722"/>
                </a:lnSpc>
              </a:pPr>
              <a:r>
                <a:rPr lang="en-US" b="true" sz="601" spc="150">
                  <a:solidFill>
                    <a:srgbClr val="C4E0D9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OPTION 1</a:t>
              </a:r>
            </a:p>
          </p:txBody>
        </p:sp>
      </p:grpSp>
      <p:grpSp>
        <p:nvGrpSpPr>
          <p:cNvPr name="Group 305" id="305"/>
          <p:cNvGrpSpPr/>
          <p:nvPr/>
        </p:nvGrpSpPr>
        <p:grpSpPr>
          <a:xfrm rot="0">
            <a:off x="348610" y="2956882"/>
            <a:ext cx="3339294" cy="229690"/>
            <a:chOff x="0" y="0"/>
            <a:chExt cx="4452391" cy="306254"/>
          </a:xfrm>
        </p:grpSpPr>
        <p:sp>
          <p:nvSpPr>
            <p:cNvPr name="Freeform 306" id="306"/>
            <p:cNvSpPr/>
            <p:nvPr/>
          </p:nvSpPr>
          <p:spPr>
            <a:xfrm flipH="false" flipV="false" rot="0">
              <a:off x="0" y="0"/>
              <a:ext cx="4452391" cy="306247"/>
            </a:xfrm>
            <a:custGeom>
              <a:avLst/>
              <a:gdLst/>
              <a:ahLst/>
              <a:cxnLst/>
              <a:rect r="r" b="b" t="t" l="l"/>
              <a:pathLst>
                <a:path h="306247" w="4452391">
                  <a:moveTo>
                    <a:pt x="0" y="0"/>
                  </a:moveTo>
                  <a:lnTo>
                    <a:pt x="4452391" y="0"/>
                  </a:lnTo>
                  <a:lnTo>
                    <a:pt x="4452391" y="306247"/>
                  </a:lnTo>
                  <a:lnTo>
                    <a:pt x="0" y="306247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0" t="-245339" r="0" b="-221229"/>
              </a:stretch>
            </a:blipFill>
          </p:spPr>
        </p:sp>
        <p:sp>
          <p:nvSpPr>
            <p:cNvPr name="TextBox 307" id="307"/>
            <p:cNvSpPr txBox="true"/>
            <p:nvPr/>
          </p:nvSpPr>
          <p:spPr>
            <a:xfrm>
              <a:off x="0" y="-9525"/>
              <a:ext cx="4452391" cy="315779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l">
                <a:lnSpc>
                  <a:spcPts val="1324"/>
                </a:lnSpc>
              </a:pPr>
              <a:r>
                <a:rPr lang="en-US" b="true" sz="1103">
                  <a:solidFill>
                    <a:srgbClr val="F9FDFB"/>
                  </a:solidFill>
                  <a:latin typeface="Georgia Bold"/>
                  <a:ea typeface="Georgia Bold"/>
                  <a:cs typeface="Georgia Bold"/>
                  <a:sym typeface="Georgia Bold"/>
                </a:rPr>
                <a:t>The Everyday Cooperative</a:t>
              </a:r>
            </a:p>
          </p:txBody>
        </p:sp>
      </p:grpSp>
      <p:grpSp>
        <p:nvGrpSpPr>
          <p:cNvPr name="Group 308" id="308"/>
          <p:cNvGrpSpPr/>
          <p:nvPr/>
        </p:nvGrpSpPr>
        <p:grpSpPr>
          <a:xfrm rot="0">
            <a:off x="513736" y="3295367"/>
            <a:ext cx="3174159" cy="217591"/>
            <a:chOff x="0" y="0"/>
            <a:chExt cx="4232212" cy="290121"/>
          </a:xfrm>
        </p:grpSpPr>
        <p:sp>
          <p:nvSpPr>
            <p:cNvPr name="Freeform 309" id="309"/>
            <p:cNvSpPr/>
            <p:nvPr/>
          </p:nvSpPr>
          <p:spPr>
            <a:xfrm flipH="false" flipV="false" rot="0">
              <a:off x="0" y="0"/>
              <a:ext cx="4232218" cy="290127"/>
            </a:xfrm>
            <a:custGeom>
              <a:avLst/>
              <a:gdLst/>
              <a:ahLst/>
              <a:cxnLst/>
              <a:rect r="r" b="b" t="t" l="l"/>
              <a:pathLst>
                <a:path h="290127" w="4232218">
                  <a:moveTo>
                    <a:pt x="0" y="0"/>
                  </a:moveTo>
                  <a:lnTo>
                    <a:pt x="4232218" y="0"/>
                  </a:lnTo>
                  <a:lnTo>
                    <a:pt x="4232218" y="290127"/>
                  </a:lnTo>
                  <a:lnTo>
                    <a:pt x="0" y="290127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0" t="-246293" r="0" b="-222180"/>
              </a:stretch>
            </a:blipFill>
          </p:spPr>
        </p:sp>
        <p:sp>
          <p:nvSpPr>
            <p:cNvPr name="TextBox 310" id="310"/>
            <p:cNvSpPr txBox="true"/>
            <p:nvPr/>
          </p:nvSpPr>
          <p:spPr>
            <a:xfrm>
              <a:off x="0" y="-9525"/>
              <a:ext cx="4232212" cy="299646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l">
                <a:lnSpc>
                  <a:spcPts val="963"/>
                </a:lnSpc>
              </a:pPr>
              <a:r>
                <a:rPr lang="en-US" b="true" sz="802">
                  <a:solidFill>
                    <a:srgbClr val="1A4000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100% preventive care  </a:t>
              </a:r>
              <a:r>
                <a:rPr lang="en-US" sz="802">
                  <a:solidFill>
                    <a:srgbClr val="1A4000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exams &amp; screenings at $0</a:t>
              </a:r>
            </a:p>
          </p:txBody>
        </p:sp>
      </p:grpSp>
      <p:grpSp>
        <p:nvGrpSpPr>
          <p:cNvPr name="Group 311" id="311"/>
          <p:cNvGrpSpPr/>
          <p:nvPr/>
        </p:nvGrpSpPr>
        <p:grpSpPr>
          <a:xfrm rot="0">
            <a:off x="513740" y="3481625"/>
            <a:ext cx="3177345" cy="45229"/>
            <a:chOff x="0" y="0"/>
            <a:chExt cx="4460888" cy="63500"/>
          </a:xfrm>
        </p:grpSpPr>
        <p:sp>
          <p:nvSpPr>
            <p:cNvPr name="Freeform 312" id="312"/>
            <p:cNvSpPr/>
            <p:nvPr/>
          </p:nvSpPr>
          <p:spPr>
            <a:xfrm flipH="false" flipV="false" rot="0">
              <a:off x="4191" y="0"/>
              <a:ext cx="4452493" cy="63513"/>
            </a:xfrm>
            <a:custGeom>
              <a:avLst/>
              <a:gdLst/>
              <a:ahLst/>
              <a:cxnLst/>
              <a:rect r="r" b="b" t="t" l="l"/>
              <a:pathLst>
                <a:path h="63513" w="4452493">
                  <a:moveTo>
                    <a:pt x="0" y="0"/>
                  </a:moveTo>
                  <a:lnTo>
                    <a:pt x="4452493" y="0"/>
                  </a:lnTo>
                  <a:lnTo>
                    <a:pt x="4452493" y="63513"/>
                  </a:lnTo>
                  <a:lnTo>
                    <a:pt x="0" y="63513"/>
                  </a:lnTo>
                  <a:close/>
                </a:path>
              </a:pathLst>
            </a:custGeom>
            <a:solidFill>
              <a:srgbClr val="4F7D96"/>
            </a:solidFill>
          </p:spPr>
        </p:sp>
      </p:grpSp>
      <p:grpSp>
        <p:nvGrpSpPr>
          <p:cNvPr name="Group 313" id="313"/>
          <p:cNvGrpSpPr/>
          <p:nvPr/>
        </p:nvGrpSpPr>
        <p:grpSpPr>
          <a:xfrm rot="0">
            <a:off x="311525" y="3590618"/>
            <a:ext cx="141180" cy="150719"/>
            <a:chOff x="0" y="0"/>
            <a:chExt cx="188239" cy="200959"/>
          </a:xfrm>
        </p:grpSpPr>
        <p:sp>
          <p:nvSpPr>
            <p:cNvPr name="Freeform 314" id="314"/>
            <p:cNvSpPr/>
            <p:nvPr/>
          </p:nvSpPr>
          <p:spPr>
            <a:xfrm flipH="false" flipV="false" rot="0">
              <a:off x="8509" y="9084"/>
              <a:ext cx="171196" cy="182764"/>
            </a:xfrm>
            <a:custGeom>
              <a:avLst/>
              <a:gdLst/>
              <a:ahLst/>
              <a:cxnLst/>
              <a:rect r="r" b="b" t="t" l="l"/>
              <a:pathLst>
                <a:path h="182764" w="171196">
                  <a:moveTo>
                    <a:pt x="0" y="91382"/>
                  </a:moveTo>
                  <a:cubicBezTo>
                    <a:pt x="0" y="40946"/>
                    <a:pt x="38354" y="0"/>
                    <a:pt x="85598" y="0"/>
                  </a:cubicBezTo>
                  <a:cubicBezTo>
                    <a:pt x="132842" y="0"/>
                    <a:pt x="171196" y="40946"/>
                    <a:pt x="171196" y="91382"/>
                  </a:cubicBezTo>
                  <a:cubicBezTo>
                    <a:pt x="171196" y="141818"/>
                    <a:pt x="132842" y="182764"/>
                    <a:pt x="85598" y="182764"/>
                  </a:cubicBezTo>
                  <a:cubicBezTo>
                    <a:pt x="38354" y="182764"/>
                    <a:pt x="0" y="141818"/>
                    <a:pt x="0" y="91382"/>
                  </a:cubicBezTo>
                  <a:close/>
                </a:path>
              </a:pathLst>
            </a:custGeom>
            <a:solidFill>
              <a:srgbClr val="2E7D6B"/>
            </a:solidFill>
          </p:spPr>
        </p:sp>
        <p:sp>
          <p:nvSpPr>
            <p:cNvPr name="Freeform 315" id="315"/>
            <p:cNvSpPr/>
            <p:nvPr/>
          </p:nvSpPr>
          <p:spPr>
            <a:xfrm flipH="false" flipV="false" rot="0">
              <a:off x="0" y="0"/>
              <a:ext cx="188214" cy="200932"/>
            </a:xfrm>
            <a:custGeom>
              <a:avLst/>
              <a:gdLst/>
              <a:ahLst/>
              <a:cxnLst/>
              <a:rect r="r" b="b" t="t" l="l"/>
              <a:pathLst>
                <a:path h="200932" w="188214">
                  <a:moveTo>
                    <a:pt x="0" y="100466"/>
                  </a:moveTo>
                  <a:cubicBezTo>
                    <a:pt x="0" y="45013"/>
                    <a:pt x="42164" y="0"/>
                    <a:pt x="94107" y="0"/>
                  </a:cubicBezTo>
                  <a:lnTo>
                    <a:pt x="94107" y="9084"/>
                  </a:lnTo>
                  <a:lnTo>
                    <a:pt x="94107" y="0"/>
                  </a:lnTo>
                  <a:cubicBezTo>
                    <a:pt x="146050" y="0"/>
                    <a:pt x="188214" y="45013"/>
                    <a:pt x="188214" y="100466"/>
                  </a:cubicBezTo>
                  <a:lnTo>
                    <a:pt x="179705" y="100466"/>
                  </a:lnTo>
                  <a:lnTo>
                    <a:pt x="188214" y="100466"/>
                  </a:lnTo>
                  <a:cubicBezTo>
                    <a:pt x="188214" y="155919"/>
                    <a:pt x="146050" y="200932"/>
                    <a:pt x="94107" y="200932"/>
                  </a:cubicBezTo>
                  <a:lnTo>
                    <a:pt x="94107" y="191848"/>
                  </a:lnTo>
                  <a:lnTo>
                    <a:pt x="94107" y="200932"/>
                  </a:lnTo>
                  <a:cubicBezTo>
                    <a:pt x="42164" y="200932"/>
                    <a:pt x="0" y="155919"/>
                    <a:pt x="0" y="100466"/>
                  </a:cubicBezTo>
                  <a:lnTo>
                    <a:pt x="8509" y="100466"/>
                  </a:lnTo>
                  <a:lnTo>
                    <a:pt x="17018" y="100466"/>
                  </a:lnTo>
                  <a:lnTo>
                    <a:pt x="8509" y="100466"/>
                  </a:lnTo>
                  <a:lnTo>
                    <a:pt x="0" y="100466"/>
                  </a:lnTo>
                  <a:moveTo>
                    <a:pt x="17018" y="100466"/>
                  </a:moveTo>
                  <a:cubicBezTo>
                    <a:pt x="17018" y="105483"/>
                    <a:pt x="13208" y="109550"/>
                    <a:pt x="8509" y="109550"/>
                  </a:cubicBezTo>
                  <a:cubicBezTo>
                    <a:pt x="3810" y="109550"/>
                    <a:pt x="0" y="105483"/>
                    <a:pt x="0" y="100466"/>
                  </a:cubicBezTo>
                  <a:cubicBezTo>
                    <a:pt x="0" y="95450"/>
                    <a:pt x="3810" y="91382"/>
                    <a:pt x="8509" y="91382"/>
                  </a:cubicBezTo>
                  <a:cubicBezTo>
                    <a:pt x="13208" y="91382"/>
                    <a:pt x="17018" y="95450"/>
                    <a:pt x="17018" y="100466"/>
                  </a:cubicBezTo>
                  <a:cubicBezTo>
                    <a:pt x="17018" y="145886"/>
                    <a:pt x="51562" y="182764"/>
                    <a:pt x="94107" y="182764"/>
                  </a:cubicBezTo>
                  <a:cubicBezTo>
                    <a:pt x="136652" y="182764"/>
                    <a:pt x="171196" y="145886"/>
                    <a:pt x="171196" y="100466"/>
                  </a:cubicBezTo>
                  <a:cubicBezTo>
                    <a:pt x="171196" y="55046"/>
                    <a:pt x="136652" y="18168"/>
                    <a:pt x="94107" y="18168"/>
                  </a:cubicBezTo>
                  <a:lnTo>
                    <a:pt x="94107" y="9084"/>
                  </a:lnTo>
                  <a:lnTo>
                    <a:pt x="94107" y="18168"/>
                  </a:lnTo>
                  <a:cubicBezTo>
                    <a:pt x="51562" y="18168"/>
                    <a:pt x="17018" y="55046"/>
                    <a:pt x="17018" y="100466"/>
                  </a:cubicBezTo>
                  <a:close/>
                </a:path>
              </a:pathLst>
            </a:custGeom>
            <a:solidFill>
              <a:srgbClr val="2E7D6B"/>
            </a:solidFill>
          </p:spPr>
        </p:sp>
      </p:grpSp>
      <p:grpSp>
        <p:nvGrpSpPr>
          <p:cNvPr name="Group 316" id="316"/>
          <p:cNvGrpSpPr/>
          <p:nvPr/>
        </p:nvGrpSpPr>
        <p:grpSpPr>
          <a:xfrm rot="0">
            <a:off x="311525" y="3597420"/>
            <a:ext cx="128435" cy="137114"/>
            <a:chOff x="0" y="0"/>
            <a:chExt cx="171247" cy="182818"/>
          </a:xfrm>
        </p:grpSpPr>
        <p:sp>
          <p:nvSpPr>
            <p:cNvPr name="Freeform 317" id="317"/>
            <p:cNvSpPr/>
            <p:nvPr/>
          </p:nvSpPr>
          <p:spPr>
            <a:xfrm flipH="false" flipV="false" rot="0">
              <a:off x="0" y="0"/>
              <a:ext cx="171246" cy="182817"/>
            </a:xfrm>
            <a:custGeom>
              <a:avLst/>
              <a:gdLst/>
              <a:ahLst/>
              <a:cxnLst/>
              <a:rect r="r" b="b" t="t" l="l"/>
              <a:pathLst>
                <a:path h="182817" w="171246">
                  <a:moveTo>
                    <a:pt x="0" y="0"/>
                  </a:moveTo>
                  <a:lnTo>
                    <a:pt x="171246" y="0"/>
                  </a:lnTo>
                  <a:lnTo>
                    <a:pt x="171246" y="182817"/>
                  </a:lnTo>
                  <a:lnTo>
                    <a:pt x="0" y="182817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-78304" t="0" r="-78304" b="6329"/>
              </a:stretch>
            </a:blipFill>
          </p:spPr>
        </p:sp>
        <p:sp>
          <p:nvSpPr>
            <p:cNvPr name="TextBox 318" id="318"/>
            <p:cNvSpPr txBox="true"/>
            <p:nvPr/>
          </p:nvSpPr>
          <p:spPr>
            <a:xfrm>
              <a:off x="0" y="-19050"/>
              <a:ext cx="171247" cy="201868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ctr">
                <a:lnSpc>
                  <a:spcPts val="722"/>
                </a:lnSpc>
              </a:pPr>
              <a:r>
                <a:rPr lang="en-US" b="true" sz="601">
                  <a:solidFill>
                    <a:srgbClr val="F9FDFB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✓</a:t>
              </a:r>
            </a:p>
          </p:txBody>
        </p:sp>
      </p:grpSp>
      <p:grpSp>
        <p:nvGrpSpPr>
          <p:cNvPr name="Group 319" id="319"/>
          <p:cNvGrpSpPr/>
          <p:nvPr/>
        </p:nvGrpSpPr>
        <p:grpSpPr>
          <a:xfrm rot="0">
            <a:off x="513736" y="3561318"/>
            <a:ext cx="3174159" cy="217591"/>
            <a:chOff x="0" y="0"/>
            <a:chExt cx="4232212" cy="290121"/>
          </a:xfrm>
        </p:grpSpPr>
        <p:sp>
          <p:nvSpPr>
            <p:cNvPr name="Freeform 320" id="320"/>
            <p:cNvSpPr/>
            <p:nvPr/>
          </p:nvSpPr>
          <p:spPr>
            <a:xfrm flipH="false" flipV="false" rot="0">
              <a:off x="0" y="0"/>
              <a:ext cx="4232218" cy="290127"/>
            </a:xfrm>
            <a:custGeom>
              <a:avLst/>
              <a:gdLst/>
              <a:ahLst/>
              <a:cxnLst/>
              <a:rect r="r" b="b" t="t" l="l"/>
              <a:pathLst>
                <a:path h="290127" w="4232218">
                  <a:moveTo>
                    <a:pt x="0" y="0"/>
                  </a:moveTo>
                  <a:lnTo>
                    <a:pt x="4232218" y="0"/>
                  </a:lnTo>
                  <a:lnTo>
                    <a:pt x="4232218" y="290127"/>
                  </a:lnTo>
                  <a:lnTo>
                    <a:pt x="0" y="290127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0" t="-246293" r="0" b="-222180"/>
              </a:stretch>
            </a:blipFill>
          </p:spPr>
        </p:sp>
        <p:sp>
          <p:nvSpPr>
            <p:cNvPr name="TextBox 321" id="321"/>
            <p:cNvSpPr txBox="true"/>
            <p:nvPr/>
          </p:nvSpPr>
          <p:spPr>
            <a:xfrm>
              <a:off x="0" y="-9525"/>
              <a:ext cx="4232212" cy="299646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l">
                <a:lnSpc>
                  <a:spcPts val="963"/>
                </a:lnSpc>
              </a:pPr>
              <a:r>
                <a:rPr lang="en-US" b="true" sz="802">
                  <a:solidFill>
                    <a:srgbClr val="1A4000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Primary care visits  </a:t>
              </a:r>
              <a:r>
                <a:rPr lang="en-US" sz="802">
                  <a:solidFill>
                    <a:srgbClr val="1A4000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$20 copay, no deductible first</a:t>
              </a:r>
            </a:p>
          </p:txBody>
        </p:sp>
      </p:grpSp>
      <p:grpSp>
        <p:nvGrpSpPr>
          <p:cNvPr name="Group 322" id="322"/>
          <p:cNvGrpSpPr/>
          <p:nvPr/>
        </p:nvGrpSpPr>
        <p:grpSpPr>
          <a:xfrm rot="0">
            <a:off x="513740" y="3747576"/>
            <a:ext cx="3177345" cy="45229"/>
            <a:chOff x="0" y="0"/>
            <a:chExt cx="4460888" cy="63500"/>
          </a:xfrm>
        </p:grpSpPr>
        <p:sp>
          <p:nvSpPr>
            <p:cNvPr name="Freeform 323" id="323"/>
            <p:cNvSpPr/>
            <p:nvPr/>
          </p:nvSpPr>
          <p:spPr>
            <a:xfrm flipH="false" flipV="false" rot="0">
              <a:off x="4191" y="0"/>
              <a:ext cx="4452493" cy="63513"/>
            </a:xfrm>
            <a:custGeom>
              <a:avLst/>
              <a:gdLst/>
              <a:ahLst/>
              <a:cxnLst/>
              <a:rect r="r" b="b" t="t" l="l"/>
              <a:pathLst>
                <a:path h="63513" w="4452493">
                  <a:moveTo>
                    <a:pt x="0" y="0"/>
                  </a:moveTo>
                  <a:lnTo>
                    <a:pt x="4452493" y="0"/>
                  </a:lnTo>
                  <a:lnTo>
                    <a:pt x="4452493" y="63513"/>
                  </a:lnTo>
                  <a:lnTo>
                    <a:pt x="0" y="63513"/>
                  </a:lnTo>
                  <a:close/>
                </a:path>
              </a:pathLst>
            </a:custGeom>
            <a:solidFill>
              <a:srgbClr val="4F7D96"/>
            </a:solidFill>
          </p:spPr>
        </p:sp>
      </p:grpSp>
      <p:grpSp>
        <p:nvGrpSpPr>
          <p:cNvPr name="Group 324" id="324"/>
          <p:cNvGrpSpPr/>
          <p:nvPr/>
        </p:nvGrpSpPr>
        <p:grpSpPr>
          <a:xfrm rot="0">
            <a:off x="513736" y="3827270"/>
            <a:ext cx="3174159" cy="217591"/>
            <a:chOff x="0" y="0"/>
            <a:chExt cx="4232212" cy="290121"/>
          </a:xfrm>
        </p:grpSpPr>
        <p:sp>
          <p:nvSpPr>
            <p:cNvPr name="Freeform 325" id="325"/>
            <p:cNvSpPr/>
            <p:nvPr/>
          </p:nvSpPr>
          <p:spPr>
            <a:xfrm flipH="false" flipV="false" rot="0">
              <a:off x="0" y="0"/>
              <a:ext cx="4232218" cy="290127"/>
            </a:xfrm>
            <a:custGeom>
              <a:avLst/>
              <a:gdLst/>
              <a:ahLst/>
              <a:cxnLst/>
              <a:rect r="r" b="b" t="t" l="l"/>
              <a:pathLst>
                <a:path h="290127" w="4232218">
                  <a:moveTo>
                    <a:pt x="0" y="0"/>
                  </a:moveTo>
                  <a:lnTo>
                    <a:pt x="4232218" y="0"/>
                  </a:lnTo>
                  <a:lnTo>
                    <a:pt x="4232218" y="290127"/>
                  </a:lnTo>
                  <a:lnTo>
                    <a:pt x="0" y="290127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0" t="-246293" r="0" b="-222180"/>
              </a:stretch>
            </a:blipFill>
          </p:spPr>
        </p:sp>
        <p:sp>
          <p:nvSpPr>
            <p:cNvPr name="TextBox 326" id="326"/>
            <p:cNvSpPr txBox="true"/>
            <p:nvPr/>
          </p:nvSpPr>
          <p:spPr>
            <a:xfrm>
              <a:off x="0" y="-9525"/>
              <a:ext cx="4232212" cy="299646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l">
                <a:lnSpc>
                  <a:spcPts val="963"/>
                </a:lnSpc>
              </a:pPr>
              <a:r>
                <a:rPr lang="en-US" b="true" sz="802">
                  <a:solidFill>
                    <a:srgbClr val="1A4000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Urgent care, labs &amp; imaging  </a:t>
              </a:r>
              <a:r>
                <a:rPr lang="en-US" sz="802">
                  <a:solidFill>
                    <a:srgbClr val="1A4000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straightforward copays</a:t>
              </a:r>
            </a:p>
          </p:txBody>
        </p:sp>
      </p:grpSp>
      <p:grpSp>
        <p:nvGrpSpPr>
          <p:cNvPr name="Group 327" id="327"/>
          <p:cNvGrpSpPr/>
          <p:nvPr/>
        </p:nvGrpSpPr>
        <p:grpSpPr>
          <a:xfrm rot="0">
            <a:off x="513736" y="4013527"/>
            <a:ext cx="3177350" cy="45229"/>
            <a:chOff x="0" y="0"/>
            <a:chExt cx="4460888" cy="63500"/>
          </a:xfrm>
        </p:grpSpPr>
        <p:sp>
          <p:nvSpPr>
            <p:cNvPr name="Freeform 328" id="328"/>
            <p:cNvSpPr/>
            <p:nvPr/>
          </p:nvSpPr>
          <p:spPr>
            <a:xfrm flipH="false" flipV="false" rot="0">
              <a:off x="4191" y="0"/>
              <a:ext cx="4452493" cy="63513"/>
            </a:xfrm>
            <a:custGeom>
              <a:avLst/>
              <a:gdLst/>
              <a:ahLst/>
              <a:cxnLst/>
              <a:rect r="r" b="b" t="t" l="l"/>
              <a:pathLst>
                <a:path h="63513" w="4452493">
                  <a:moveTo>
                    <a:pt x="0" y="0"/>
                  </a:moveTo>
                  <a:lnTo>
                    <a:pt x="4452493" y="0"/>
                  </a:lnTo>
                  <a:lnTo>
                    <a:pt x="4452493" y="63513"/>
                  </a:lnTo>
                  <a:lnTo>
                    <a:pt x="0" y="63513"/>
                  </a:lnTo>
                  <a:close/>
                </a:path>
              </a:pathLst>
            </a:custGeom>
            <a:solidFill>
              <a:srgbClr val="4F7D96"/>
            </a:solidFill>
          </p:spPr>
        </p:sp>
      </p:grpSp>
      <p:grpSp>
        <p:nvGrpSpPr>
          <p:cNvPr name="Group 329" id="329"/>
          <p:cNvGrpSpPr/>
          <p:nvPr/>
        </p:nvGrpSpPr>
        <p:grpSpPr>
          <a:xfrm rot="0">
            <a:off x="513736" y="4093221"/>
            <a:ext cx="3174159" cy="217591"/>
            <a:chOff x="0" y="0"/>
            <a:chExt cx="4232212" cy="290121"/>
          </a:xfrm>
        </p:grpSpPr>
        <p:sp>
          <p:nvSpPr>
            <p:cNvPr name="Freeform 330" id="330"/>
            <p:cNvSpPr/>
            <p:nvPr/>
          </p:nvSpPr>
          <p:spPr>
            <a:xfrm flipH="false" flipV="false" rot="0">
              <a:off x="0" y="0"/>
              <a:ext cx="4232218" cy="290127"/>
            </a:xfrm>
            <a:custGeom>
              <a:avLst/>
              <a:gdLst/>
              <a:ahLst/>
              <a:cxnLst/>
              <a:rect r="r" b="b" t="t" l="l"/>
              <a:pathLst>
                <a:path h="290127" w="4232218">
                  <a:moveTo>
                    <a:pt x="0" y="0"/>
                  </a:moveTo>
                  <a:lnTo>
                    <a:pt x="4232218" y="0"/>
                  </a:lnTo>
                  <a:lnTo>
                    <a:pt x="4232218" y="290127"/>
                  </a:lnTo>
                  <a:lnTo>
                    <a:pt x="0" y="290127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0" t="-246293" r="0" b="-222180"/>
              </a:stretch>
            </a:blipFill>
          </p:spPr>
        </p:sp>
        <p:sp>
          <p:nvSpPr>
            <p:cNvPr name="TextBox 331" id="331"/>
            <p:cNvSpPr txBox="true"/>
            <p:nvPr/>
          </p:nvSpPr>
          <p:spPr>
            <a:xfrm>
              <a:off x="0" y="-9525"/>
              <a:ext cx="4232212" cy="299646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l">
                <a:lnSpc>
                  <a:spcPts val="963"/>
                </a:lnSpc>
              </a:pPr>
              <a:r>
                <a:rPr lang="en-US" b="true" sz="802">
                  <a:solidFill>
                    <a:srgbClr val="1A4000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Specialist visits  </a:t>
              </a:r>
              <a:r>
                <a:rPr lang="en-US" sz="802">
                  <a:solidFill>
                    <a:srgbClr val="1A4000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covered with a $50 copay</a:t>
              </a:r>
            </a:p>
          </p:txBody>
        </p:sp>
      </p:grpSp>
      <p:grpSp>
        <p:nvGrpSpPr>
          <p:cNvPr name="Group 332" id="332"/>
          <p:cNvGrpSpPr/>
          <p:nvPr/>
        </p:nvGrpSpPr>
        <p:grpSpPr>
          <a:xfrm rot="0">
            <a:off x="513740" y="4279478"/>
            <a:ext cx="3177345" cy="45229"/>
            <a:chOff x="0" y="0"/>
            <a:chExt cx="4460888" cy="63500"/>
          </a:xfrm>
        </p:grpSpPr>
        <p:sp>
          <p:nvSpPr>
            <p:cNvPr name="Freeform 333" id="333"/>
            <p:cNvSpPr/>
            <p:nvPr/>
          </p:nvSpPr>
          <p:spPr>
            <a:xfrm flipH="false" flipV="false" rot="0">
              <a:off x="4191" y="0"/>
              <a:ext cx="4452493" cy="63513"/>
            </a:xfrm>
            <a:custGeom>
              <a:avLst/>
              <a:gdLst/>
              <a:ahLst/>
              <a:cxnLst/>
              <a:rect r="r" b="b" t="t" l="l"/>
              <a:pathLst>
                <a:path h="63513" w="4452493">
                  <a:moveTo>
                    <a:pt x="0" y="0"/>
                  </a:moveTo>
                  <a:lnTo>
                    <a:pt x="4452493" y="0"/>
                  </a:lnTo>
                  <a:lnTo>
                    <a:pt x="4452493" y="63513"/>
                  </a:lnTo>
                  <a:lnTo>
                    <a:pt x="0" y="63513"/>
                  </a:lnTo>
                  <a:close/>
                </a:path>
              </a:pathLst>
            </a:custGeom>
            <a:solidFill>
              <a:srgbClr val="4F7D96"/>
            </a:solidFill>
          </p:spPr>
        </p:sp>
      </p:grpSp>
      <p:grpSp>
        <p:nvGrpSpPr>
          <p:cNvPr name="Group 334" id="334"/>
          <p:cNvGrpSpPr/>
          <p:nvPr/>
        </p:nvGrpSpPr>
        <p:grpSpPr>
          <a:xfrm rot="0">
            <a:off x="513736" y="4359172"/>
            <a:ext cx="3174159" cy="237376"/>
            <a:chOff x="0" y="0"/>
            <a:chExt cx="4232212" cy="316502"/>
          </a:xfrm>
        </p:grpSpPr>
        <p:sp>
          <p:nvSpPr>
            <p:cNvPr name="Freeform 335" id="335"/>
            <p:cNvSpPr/>
            <p:nvPr/>
          </p:nvSpPr>
          <p:spPr>
            <a:xfrm flipH="false" flipV="false" rot="0">
              <a:off x="0" y="0"/>
              <a:ext cx="4232218" cy="316508"/>
            </a:xfrm>
            <a:custGeom>
              <a:avLst/>
              <a:gdLst/>
              <a:ahLst/>
              <a:cxnLst/>
              <a:rect r="r" b="b" t="t" l="l"/>
              <a:pathLst>
                <a:path h="316508" w="4232218">
                  <a:moveTo>
                    <a:pt x="0" y="0"/>
                  </a:moveTo>
                  <a:lnTo>
                    <a:pt x="4232218" y="0"/>
                  </a:lnTo>
                  <a:lnTo>
                    <a:pt x="4232218" y="316508"/>
                  </a:lnTo>
                  <a:lnTo>
                    <a:pt x="0" y="316508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0" t="-225765" r="0" b="-195326"/>
              </a:stretch>
            </a:blipFill>
          </p:spPr>
        </p:sp>
        <p:sp>
          <p:nvSpPr>
            <p:cNvPr name="TextBox 336" id="336"/>
            <p:cNvSpPr txBox="true"/>
            <p:nvPr/>
          </p:nvSpPr>
          <p:spPr>
            <a:xfrm>
              <a:off x="0" y="-9525"/>
              <a:ext cx="4232212" cy="326027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l">
                <a:lnSpc>
                  <a:spcPts val="963"/>
                </a:lnSpc>
              </a:pPr>
              <a:r>
                <a:rPr lang="en-US" b="true" sz="802">
                  <a:solidFill>
                    <a:srgbClr val="1A4000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Amaze Health  </a:t>
              </a:r>
              <a:r>
                <a:rPr lang="en-US" sz="802">
                  <a:solidFill>
                    <a:srgbClr val="1A4000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$0 primary &amp; urgent care</a:t>
              </a:r>
            </a:p>
          </p:txBody>
        </p:sp>
      </p:grpSp>
      <p:grpSp>
        <p:nvGrpSpPr>
          <p:cNvPr name="Group 337" id="337"/>
          <p:cNvGrpSpPr/>
          <p:nvPr/>
        </p:nvGrpSpPr>
        <p:grpSpPr>
          <a:xfrm rot="0">
            <a:off x="513740" y="4545429"/>
            <a:ext cx="3177345" cy="45229"/>
            <a:chOff x="0" y="0"/>
            <a:chExt cx="4460888" cy="63500"/>
          </a:xfrm>
        </p:grpSpPr>
        <p:sp>
          <p:nvSpPr>
            <p:cNvPr name="Freeform 338" id="338"/>
            <p:cNvSpPr/>
            <p:nvPr/>
          </p:nvSpPr>
          <p:spPr>
            <a:xfrm flipH="false" flipV="false" rot="0">
              <a:off x="4191" y="0"/>
              <a:ext cx="4452493" cy="63513"/>
            </a:xfrm>
            <a:custGeom>
              <a:avLst/>
              <a:gdLst/>
              <a:ahLst/>
              <a:cxnLst/>
              <a:rect r="r" b="b" t="t" l="l"/>
              <a:pathLst>
                <a:path h="63513" w="4452493">
                  <a:moveTo>
                    <a:pt x="0" y="0"/>
                  </a:moveTo>
                  <a:lnTo>
                    <a:pt x="4452493" y="0"/>
                  </a:lnTo>
                  <a:lnTo>
                    <a:pt x="4452493" y="63513"/>
                  </a:lnTo>
                  <a:lnTo>
                    <a:pt x="0" y="63513"/>
                  </a:lnTo>
                  <a:close/>
                </a:path>
              </a:pathLst>
            </a:custGeom>
            <a:solidFill>
              <a:srgbClr val="4F7D96"/>
            </a:solidFill>
          </p:spPr>
        </p:sp>
      </p:grpSp>
      <p:grpSp>
        <p:nvGrpSpPr>
          <p:cNvPr name="Group 339" id="339"/>
          <p:cNvGrpSpPr/>
          <p:nvPr/>
        </p:nvGrpSpPr>
        <p:grpSpPr>
          <a:xfrm rot="0">
            <a:off x="513736" y="4625123"/>
            <a:ext cx="3174159" cy="217591"/>
            <a:chOff x="0" y="0"/>
            <a:chExt cx="4232212" cy="290121"/>
          </a:xfrm>
        </p:grpSpPr>
        <p:sp>
          <p:nvSpPr>
            <p:cNvPr name="Freeform 340" id="340"/>
            <p:cNvSpPr/>
            <p:nvPr/>
          </p:nvSpPr>
          <p:spPr>
            <a:xfrm flipH="false" flipV="false" rot="0">
              <a:off x="0" y="0"/>
              <a:ext cx="4232218" cy="290127"/>
            </a:xfrm>
            <a:custGeom>
              <a:avLst/>
              <a:gdLst/>
              <a:ahLst/>
              <a:cxnLst/>
              <a:rect r="r" b="b" t="t" l="l"/>
              <a:pathLst>
                <a:path h="290127" w="4232218">
                  <a:moveTo>
                    <a:pt x="0" y="0"/>
                  </a:moveTo>
                  <a:lnTo>
                    <a:pt x="4232218" y="0"/>
                  </a:lnTo>
                  <a:lnTo>
                    <a:pt x="4232218" y="290127"/>
                  </a:lnTo>
                  <a:lnTo>
                    <a:pt x="0" y="290127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0" t="-246293" r="0" b="-222180"/>
              </a:stretch>
            </a:blipFill>
          </p:spPr>
        </p:sp>
        <p:sp>
          <p:nvSpPr>
            <p:cNvPr name="TextBox 341" id="341"/>
            <p:cNvSpPr txBox="true"/>
            <p:nvPr/>
          </p:nvSpPr>
          <p:spPr>
            <a:xfrm>
              <a:off x="0" y="-9525"/>
              <a:ext cx="4232212" cy="299646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l">
                <a:lnSpc>
                  <a:spcPts val="963"/>
                </a:lnSpc>
              </a:pPr>
              <a:r>
                <a:rPr lang="en-US" b="true" sz="802">
                  <a:solidFill>
                    <a:srgbClr val="1A4000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Rx Program  </a:t>
              </a:r>
              <a:r>
                <a:rPr lang="en-US" sz="802">
                  <a:solidFill>
                    <a:srgbClr val="1A4000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1,100+ medications at $0</a:t>
              </a:r>
            </a:p>
          </p:txBody>
        </p:sp>
      </p:grpSp>
      <p:grpSp>
        <p:nvGrpSpPr>
          <p:cNvPr name="Group 342" id="342"/>
          <p:cNvGrpSpPr/>
          <p:nvPr/>
        </p:nvGrpSpPr>
        <p:grpSpPr>
          <a:xfrm rot="0">
            <a:off x="513740" y="4824399"/>
            <a:ext cx="3195695" cy="45490"/>
            <a:chOff x="0" y="0"/>
            <a:chExt cx="4460888" cy="63500"/>
          </a:xfrm>
        </p:grpSpPr>
        <p:sp>
          <p:nvSpPr>
            <p:cNvPr name="Freeform 343" id="343"/>
            <p:cNvSpPr/>
            <p:nvPr/>
          </p:nvSpPr>
          <p:spPr>
            <a:xfrm flipH="false" flipV="false" rot="0">
              <a:off x="4191" y="0"/>
              <a:ext cx="4452493" cy="63513"/>
            </a:xfrm>
            <a:custGeom>
              <a:avLst/>
              <a:gdLst/>
              <a:ahLst/>
              <a:cxnLst/>
              <a:rect r="r" b="b" t="t" l="l"/>
              <a:pathLst>
                <a:path h="63513" w="4452493">
                  <a:moveTo>
                    <a:pt x="0" y="0"/>
                  </a:moveTo>
                  <a:lnTo>
                    <a:pt x="4452493" y="0"/>
                  </a:lnTo>
                  <a:lnTo>
                    <a:pt x="4452493" y="63513"/>
                  </a:lnTo>
                  <a:lnTo>
                    <a:pt x="0" y="63513"/>
                  </a:lnTo>
                  <a:close/>
                </a:path>
              </a:pathLst>
            </a:custGeom>
            <a:solidFill>
              <a:srgbClr val="4F7D96"/>
            </a:solidFill>
          </p:spPr>
        </p:sp>
      </p:grpSp>
      <p:grpSp>
        <p:nvGrpSpPr>
          <p:cNvPr name="Group 344" id="344"/>
          <p:cNvGrpSpPr/>
          <p:nvPr/>
        </p:nvGrpSpPr>
        <p:grpSpPr>
          <a:xfrm rot="0">
            <a:off x="513736" y="4891074"/>
            <a:ext cx="3174159" cy="217591"/>
            <a:chOff x="0" y="0"/>
            <a:chExt cx="4232212" cy="290121"/>
          </a:xfrm>
        </p:grpSpPr>
        <p:sp>
          <p:nvSpPr>
            <p:cNvPr name="Freeform 345" id="345"/>
            <p:cNvSpPr/>
            <p:nvPr/>
          </p:nvSpPr>
          <p:spPr>
            <a:xfrm flipH="false" flipV="false" rot="0">
              <a:off x="0" y="0"/>
              <a:ext cx="4232218" cy="290127"/>
            </a:xfrm>
            <a:custGeom>
              <a:avLst/>
              <a:gdLst/>
              <a:ahLst/>
              <a:cxnLst/>
              <a:rect r="r" b="b" t="t" l="l"/>
              <a:pathLst>
                <a:path h="290127" w="4232218">
                  <a:moveTo>
                    <a:pt x="0" y="0"/>
                  </a:moveTo>
                  <a:lnTo>
                    <a:pt x="4232218" y="0"/>
                  </a:lnTo>
                  <a:lnTo>
                    <a:pt x="4232218" y="290127"/>
                  </a:lnTo>
                  <a:lnTo>
                    <a:pt x="0" y="290127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0" t="-246293" r="0" b="-222180"/>
              </a:stretch>
            </a:blipFill>
          </p:spPr>
        </p:sp>
        <p:sp>
          <p:nvSpPr>
            <p:cNvPr name="TextBox 346" id="346"/>
            <p:cNvSpPr txBox="true"/>
            <p:nvPr/>
          </p:nvSpPr>
          <p:spPr>
            <a:xfrm>
              <a:off x="0" y="-9525"/>
              <a:ext cx="4232212" cy="299646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l">
                <a:lnSpc>
                  <a:spcPts val="963"/>
                </a:lnSpc>
              </a:pPr>
              <a:r>
                <a:rPr lang="en-US" b="true" sz="802">
                  <a:solidFill>
                    <a:srgbClr val="1A4000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Health Share MRA  </a:t>
              </a:r>
              <a:r>
                <a:rPr lang="en-US" sz="802">
                  <a:solidFill>
                    <a:srgbClr val="1A4000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hospitalization, surgery, emergency &amp; maternity</a:t>
              </a:r>
            </a:p>
          </p:txBody>
        </p:sp>
      </p:grpSp>
      <p:grpSp>
        <p:nvGrpSpPr>
          <p:cNvPr name="Group 347" id="347"/>
          <p:cNvGrpSpPr/>
          <p:nvPr/>
        </p:nvGrpSpPr>
        <p:grpSpPr>
          <a:xfrm rot="0">
            <a:off x="345419" y="5158871"/>
            <a:ext cx="3345666" cy="473815"/>
            <a:chOff x="0" y="0"/>
            <a:chExt cx="4460888" cy="631753"/>
          </a:xfrm>
        </p:grpSpPr>
        <p:sp>
          <p:nvSpPr>
            <p:cNvPr name="Freeform 348" id="348"/>
            <p:cNvSpPr/>
            <p:nvPr/>
          </p:nvSpPr>
          <p:spPr>
            <a:xfrm flipH="false" flipV="false" rot="0">
              <a:off x="4191" y="6239"/>
              <a:ext cx="4452493" cy="619162"/>
            </a:xfrm>
            <a:custGeom>
              <a:avLst/>
              <a:gdLst/>
              <a:ahLst/>
              <a:cxnLst/>
              <a:rect r="r" b="b" t="t" l="l"/>
              <a:pathLst>
                <a:path h="619162" w="4452493">
                  <a:moveTo>
                    <a:pt x="0" y="0"/>
                  </a:moveTo>
                  <a:lnTo>
                    <a:pt x="4452493" y="0"/>
                  </a:lnTo>
                  <a:lnTo>
                    <a:pt x="4452493" y="619162"/>
                  </a:lnTo>
                  <a:lnTo>
                    <a:pt x="0" y="619162"/>
                  </a:lnTo>
                  <a:close/>
                </a:path>
              </a:pathLst>
            </a:custGeom>
            <a:solidFill>
              <a:srgbClr val="E6F2EF"/>
            </a:solidFill>
          </p:spPr>
        </p:sp>
        <p:sp>
          <p:nvSpPr>
            <p:cNvPr name="Freeform 349" id="349"/>
            <p:cNvSpPr/>
            <p:nvPr/>
          </p:nvSpPr>
          <p:spPr>
            <a:xfrm flipH="false" flipV="false" rot="0">
              <a:off x="0" y="0"/>
              <a:ext cx="4460875" cy="631639"/>
            </a:xfrm>
            <a:custGeom>
              <a:avLst/>
              <a:gdLst/>
              <a:ahLst/>
              <a:cxnLst/>
              <a:rect r="r" b="b" t="t" l="l"/>
              <a:pathLst>
                <a:path h="631639" w="4460875">
                  <a:moveTo>
                    <a:pt x="4191" y="0"/>
                  </a:moveTo>
                  <a:lnTo>
                    <a:pt x="4456684" y="0"/>
                  </a:lnTo>
                  <a:cubicBezTo>
                    <a:pt x="4458970" y="0"/>
                    <a:pt x="4460875" y="2836"/>
                    <a:pt x="4460875" y="6239"/>
                  </a:cubicBezTo>
                  <a:lnTo>
                    <a:pt x="4460875" y="625401"/>
                  </a:lnTo>
                  <a:cubicBezTo>
                    <a:pt x="4460875" y="628804"/>
                    <a:pt x="4458970" y="631639"/>
                    <a:pt x="4456684" y="631639"/>
                  </a:cubicBezTo>
                  <a:lnTo>
                    <a:pt x="4191" y="631639"/>
                  </a:lnTo>
                  <a:cubicBezTo>
                    <a:pt x="1905" y="631639"/>
                    <a:pt x="0" y="628804"/>
                    <a:pt x="0" y="625401"/>
                  </a:cubicBezTo>
                  <a:lnTo>
                    <a:pt x="0" y="6239"/>
                  </a:lnTo>
                  <a:cubicBezTo>
                    <a:pt x="0" y="2836"/>
                    <a:pt x="1905" y="0"/>
                    <a:pt x="4191" y="0"/>
                  </a:cubicBezTo>
                  <a:moveTo>
                    <a:pt x="4191" y="12667"/>
                  </a:moveTo>
                  <a:lnTo>
                    <a:pt x="4191" y="6239"/>
                  </a:lnTo>
                  <a:lnTo>
                    <a:pt x="8509" y="6239"/>
                  </a:lnTo>
                  <a:lnTo>
                    <a:pt x="8509" y="625401"/>
                  </a:lnTo>
                  <a:lnTo>
                    <a:pt x="4191" y="625401"/>
                  </a:lnTo>
                  <a:lnTo>
                    <a:pt x="4191" y="619162"/>
                  </a:lnTo>
                  <a:lnTo>
                    <a:pt x="4456684" y="619162"/>
                  </a:lnTo>
                  <a:lnTo>
                    <a:pt x="4456684" y="625401"/>
                  </a:lnTo>
                  <a:lnTo>
                    <a:pt x="4452493" y="625401"/>
                  </a:lnTo>
                  <a:lnTo>
                    <a:pt x="4452493" y="6239"/>
                  </a:lnTo>
                  <a:lnTo>
                    <a:pt x="4456684" y="6239"/>
                  </a:lnTo>
                  <a:lnTo>
                    <a:pt x="4456684" y="12667"/>
                  </a:lnTo>
                  <a:lnTo>
                    <a:pt x="4191" y="12667"/>
                  </a:lnTo>
                  <a:close/>
                </a:path>
              </a:pathLst>
            </a:custGeom>
            <a:solidFill>
              <a:srgbClr val="D4E6E1"/>
            </a:solidFill>
          </p:spPr>
        </p:sp>
      </p:grpSp>
      <p:grpSp>
        <p:nvGrpSpPr>
          <p:cNvPr name="Group 350" id="350"/>
          <p:cNvGrpSpPr/>
          <p:nvPr/>
        </p:nvGrpSpPr>
        <p:grpSpPr>
          <a:xfrm rot="0">
            <a:off x="403655" y="5209076"/>
            <a:ext cx="3229204" cy="169243"/>
            <a:chOff x="0" y="0"/>
            <a:chExt cx="4305605" cy="225657"/>
          </a:xfrm>
        </p:grpSpPr>
        <p:sp>
          <p:nvSpPr>
            <p:cNvPr name="Freeform 351" id="351"/>
            <p:cNvSpPr/>
            <p:nvPr/>
          </p:nvSpPr>
          <p:spPr>
            <a:xfrm flipH="false" flipV="false" rot="0">
              <a:off x="0" y="0"/>
              <a:ext cx="4305609" cy="225656"/>
            </a:xfrm>
            <a:custGeom>
              <a:avLst/>
              <a:gdLst/>
              <a:ahLst/>
              <a:cxnLst/>
              <a:rect r="r" b="b" t="t" l="l"/>
              <a:pathLst>
                <a:path h="225656" w="4305609">
                  <a:moveTo>
                    <a:pt x="0" y="0"/>
                  </a:moveTo>
                  <a:lnTo>
                    <a:pt x="4305609" y="0"/>
                  </a:lnTo>
                  <a:lnTo>
                    <a:pt x="4305609" y="225656"/>
                  </a:lnTo>
                  <a:lnTo>
                    <a:pt x="0" y="225656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0" t="-333838" r="0" b="-309726"/>
              </a:stretch>
            </a:blipFill>
          </p:spPr>
        </p:sp>
        <p:sp>
          <p:nvSpPr>
            <p:cNvPr name="TextBox 352" id="352"/>
            <p:cNvSpPr txBox="true"/>
            <p:nvPr/>
          </p:nvSpPr>
          <p:spPr>
            <a:xfrm>
              <a:off x="0" y="-28575"/>
              <a:ext cx="4305605" cy="254232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l">
                <a:lnSpc>
                  <a:spcPts val="902"/>
                </a:lnSpc>
              </a:pPr>
              <a:r>
                <a:rPr lang="en-US" b="true" sz="752">
                  <a:solidFill>
                    <a:srgbClr val="1A4000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No deductible to meet first</a:t>
              </a:r>
            </a:p>
          </p:txBody>
        </p:sp>
      </p:grpSp>
      <p:grpSp>
        <p:nvGrpSpPr>
          <p:cNvPr name="Group 353" id="353"/>
          <p:cNvGrpSpPr/>
          <p:nvPr/>
        </p:nvGrpSpPr>
        <p:grpSpPr>
          <a:xfrm rot="0">
            <a:off x="412828" y="5326245"/>
            <a:ext cx="3229204" cy="321753"/>
            <a:chOff x="0" y="0"/>
            <a:chExt cx="4305605" cy="429004"/>
          </a:xfrm>
        </p:grpSpPr>
        <p:sp>
          <p:nvSpPr>
            <p:cNvPr name="Freeform 354" id="354"/>
            <p:cNvSpPr/>
            <p:nvPr/>
          </p:nvSpPr>
          <p:spPr>
            <a:xfrm flipH="false" flipV="false" rot="0">
              <a:off x="0" y="0"/>
              <a:ext cx="4305609" cy="429002"/>
            </a:xfrm>
            <a:custGeom>
              <a:avLst/>
              <a:gdLst/>
              <a:ahLst/>
              <a:cxnLst/>
              <a:rect r="r" b="b" t="t" l="l"/>
              <a:pathLst>
                <a:path h="429002" w="4305609">
                  <a:moveTo>
                    <a:pt x="0" y="0"/>
                  </a:moveTo>
                  <a:lnTo>
                    <a:pt x="4305609" y="0"/>
                  </a:lnTo>
                  <a:lnTo>
                    <a:pt x="4305609" y="429002"/>
                  </a:lnTo>
                  <a:lnTo>
                    <a:pt x="0" y="429002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0" t="-175599" r="0" b="-115517"/>
              </a:stretch>
            </a:blipFill>
          </p:spPr>
        </p:sp>
        <p:sp>
          <p:nvSpPr>
            <p:cNvPr name="TextBox 355" id="355"/>
            <p:cNvSpPr txBox="true"/>
            <p:nvPr/>
          </p:nvSpPr>
          <p:spPr>
            <a:xfrm>
              <a:off x="0" y="-19050"/>
              <a:ext cx="4305605" cy="448054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l">
                <a:lnSpc>
                  <a:spcPts val="842"/>
                </a:lnSpc>
              </a:pPr>
              <a:r>
                <a:rPr lang="en-US" sz="702">
                  <a:solidFill>
                    <a:srgbClr val="1A4000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Flat copays work from day one — you always know what a visit costs before you go, with no surprises.</a:t>
              </a:r>
            </a:p>
          </p:txBody>
        </p:sp>
      </p:grpSp>
      <p:grpSp>
        <p:nvGrpSpPr>
          <p:cNvPr name="Group 356" id="356"/>
          <p:cNvGrpSpPr/>
          <p:nvPr/>
        </p:nvGrpSpPr>
        <p:grpSpPr>
          <a:xfrm rot="0">
            <a:off x="345419" y="5660549"/>
            <a:ext cx="3345666" cy="496144"/>
            <a:chOff x="0" y="0"/>
            <a:chExt cx="4460888" cy="661525"/>
          </a:xfrm>
        </p:grpSpPr>
        <p:sp>
          <p:nvSpPr>
            <p:cNvPr name="Freeform 357" id="357"/>
            <p:cNvSpPr/>
            <p:nvPr/>
          </p:nvSpPr>
          <p:spPr>
            <a:xfrm flipH="false" flipV="false" rot="0">
              <a:off x="4191" y="5570"/>
              <a:ext cx="4452493" cy="650318"/>
            </a:xfrm>
            <a:custGeom>
              <a:avLst/>
              <a:gdLst/>
              <a:ahLst/>
              <a:cxnLst/>
              <a:rect r="r" b="b" t="t" l="l"/>
              <a:pathLst>
                <a:path h="650318" w="4452493">
                  <a:moveTo>
                    <a:pt x="0" y="0"/>
                  </a:moveTo>
                  <a:lnTo>
                    <a:pt x="4452493" y="0"/>
                  </a:lnTo>
                  <a:lnTo>
                    <a:pt x="4452493" y="650317"/>
                  </a:lnTo>
                  <a:lnTo>
                    <a:pt x="0" y="650317"/>
                  </a:lnTo>
                  <a:close/>
                </a:path>
              </a:pathLst>
            </a:custGeom>
            <a:solidFill>
              <a:srgbClr val="FEF2F2"/>
            </a:solidFill>
          </p:spPr>
        </p:sp>
        <p:sp>
          <p:nvSpPr>
            <p:cNvPr name="Freeform 358" id="358"/>
            <p:cNvSpPr/>
            <p:nvPr/>
          </p:nvSpPr>
          <p:spPr>
            <a:xfrm flipH="false" flipV="false" rot="0">
              <a:off x="0" y="0"/>
              <a:ext cx="4460875" cy="661457"/>
            </a:xfrm>
            <a:custGeom>
              <a:avLst/>
              <a:gdLst/>
              <a:ahLst/>
              <a:cxnLst/>
              <a:rect r="r" b="b" t="t" l="l"/>
              <a:pathLst>
                <a:path h="661457" w="4460875">
                  <a:moveTo>
                    <a:pt x="4191" y="0"/>
                  </a:moveTo>
                  <a:lnTo>
                    <a:pt x="4456684" y="0"/>
                  </a:lnTo>
                  <a:cubicBezTo>
                    <a:pt x="4458970" y="0"/>
                    <a:pt x="4460875" y="2532"/>
                    <a:pt x="4460875" y="5570"/>
                  </a:cubicBezTo>
                  <a:lnTo>
                    <a:pt x="4460875" y="655887"/>
                  </a:lnTo>
                  <a:cubicBezTo>
                    <a:pt x="4460875" y="658925"/>
                    <a:pt x="4458970" y="661457"/>
                    <a:pt x="4456684" y="661457"/>
                  </a:cubicBezTo>
                  <a:lnTo>
                    <a:pt x="4191" y="661457"/>
                  </a:lnTo>
                  <a:cubicBezTo>
                    <a:pt x="1905" y="661457"/>
                    <a:pt x="0" y="658925"/>
                    <a:pt x="0" y="655887"/>
                  </a:cubicBezTo>
                  <a:lnTo>
                    <a:pt x="0" y="5570"/>
                  </a:lnTo>
                  <a:cubicBezTo>
                    <a:pt x="0" y="2532"/>
                    <a:pt x="1905" y="0"/>
                    <a:pt x="4191" y="0"/>
                  </a:cubicBezTo>
                  <a:moveTo>
                    <a:pt x="4191" y="11308"/>
                  </a:moveTo>
                  <a:lnTo>
                    <a:pt x="4191" y="5570"/>
                  </a:lnTo>
                  <a:lnTo>
                    <a:pt x="8509" y="5570"/>
                  </a:lnTo>
                  <a:lnTo>
                    <a:pt x="8509" y="655887"/>
                  </a:lnTo>
                  <a:lnTo>
                    <a:pt x="4191" y="655887"/>
                  </a:lnTo>
                  <a:lnTo>
                    <a:pt x="4191" y="650318"/>
                  </a:lnTo>
                  <a:lnTo>
                    <a:pt x="4456684" y="650318"/>
                  </a:lnTo>
                  <a:lnTo>
                    <a:pt x="4456684" y="655887"/>
                  </a:lnTo>
                  <a:lnTo>
                    <a:pt x="4452493" y="655887"/>
                  </a:lnTo>
                  <a:lnTo>
                    <a:pt x="4452493" y="5570"/>
                  </a:lnTo>
                  <a:lnTo>
                    <a:pt x="4456684" y="5570"/>
                  </a:lnTo>
                  <a:lnTo>
                    <a:pt x="4456684" y="11308"/>
                  </a:lnTo>
                  <a:lnTo>
                    <a:pt x="4191" y="11308"/>
                  </a:lnTo>
                  <a:close/>
                </a:path>
              </a:pathLst>
            </a:custGeom>
            <a:solidFill>
              <a:srgbClr val="E24B4A"/>
            </a:solidFill>
          </p:spPr>
        </p:sp>
      </p:grpSp>
      <p:grpSp>
        <p:nvGrpSpPr>
          <p:cNvPr name="Group 359" id="359"/>
          <p:cNvGrpSpPr/>
          <p:nvPr/>
        </p:nvGrpSpPr>
        <p:grpSpPr>
          <a:xfrm rot="0">
            <a:off x="342238" y="5656357"/>
            <a:ext cx="49435" cy="500336"/>
            <a:chOff x="0" y="0"/>
            <a:chExt cx="65913" cy="667114"/>
          </a:xfrm>
        </p:grpSpPr>
        <p:sp>
          <p:nvSpPr>
            <p:cNvPr name="Freeform 360" id="360"/>
            <p:cNvSpPr/>
            <p:nvPr/>
          </p:nvSpPr>
          <p:spPr>
            <a:xfrm flipH="false" flipV="false" rot="0">
              <a:off x="8509" y="11213"/>
              <a:ext cx="48895" cy="644639"/>
            </a:xfrm>
            <a:custGeom>
              <a:avLst/>
              <a:gdLst/>
              <a:ahLst/>
              <a:cxnLst/>
              <a:rect r="r" b="b" t="t" l="l"/>
              <a:pathLst>
                <a:path h="644639" w="48895">
                  <a:moveTo>
                    <a:pt x="0" y="0"/>
                  </a:moveTo>
                  <a:lnTo>
                    <a:pt x="48895" y="0"/>
                  </a:lnTo>
                  <a:lnTo>
                    <a:pt x="48895" y="644638"/>
                  </a:lnTo>
                  <a:lnTo>
                    <a:pt x="0" y="644638"/>
                  </a:lnTo>
                  <a:close/>
                </a:path>
              </a:pathLst>
            </a:custGeom>
            <a:solidFill>
              <a:srgbClr val="E24B4A"/>
            </a:solidFill>
          </p:spPr>
        </p:sp>
        <p:sp>
          <p:nvSpPr>
            <p:cNvPr name="Freeform 361" id="361"/>
            <p:cNvSpPr/>
            <p:nvPr/>
          </p:nvSpPr>
          <p:spPr>
            <a:xfrm flipH="false" flipV="false" rot="0">
              <a:off x="0" y="0"/>
              <a:ext cx="65913" cy="667064"/>
            </a:xfrm>
            <a:custGeom>
              <a:avLst/>
              <a:gdLst/>
              <a:ahLst/>
              <a:cxnLst/>
              <a:rect r="r" b="b" t="t" l="l"/>
              <a:pathLst>
                <a:path h="667064" w="65913">
                  <a:moveTo>
                    <a:pt x="8509" y="0"/>
                  </a:moveTo>
                  <a:lnTo>
                    <a:pt x="57404" y="0"/>
                  </a:lnTo>
                  <a:cubicBezTo>
                    <a:pt x="62103" y="0"/>
                    <a:pt x="65913" y="5021"/>
                    <a:pt x="65913" y="11213"/>
                  </a:cubicBezTo>
                  <a:lnTo>
                    <a:pt x="65913" y="655851"/>
                  </a:lnTo>
                  <a:cubicBezTo>
                    <a:pt x="65913" y="662043"/>
                    <a:pt x="62103" y="667064"/>
                    <a:pt x="57404" y="667064"/>
                  </a:cubicBezTo>
                  <a:lnTo>
                    <a:pt x="8509" y="667064"/>
                  </a:lnTo>
                  <a:cubicBezTo>
                    <a:pt x="3810" y="667064"/>
                    <a:pt x="0" y="662043"/>
                    <a:pt x="0" y="655851"/>
                  </a:cubicBezTo>
                  <a:lnTo>
                    <a:pt x="0" y="11213"/>
                  </a:lnTo>
                  <a:cubicBezTo>
                    <a:pt x="0" y="5021"/>
                    <a:pt x="3810" y="0"/>
                    <a:pt x="8509" y="0"/>
                  </a:cubicBezTo>
                  <a:moveTo>
                    <a:pt x="8509" y="22425"/>
                  </a:moveTo>
                  <a:lnTo>
                    <a:pt x="8509" y="11213"/>
                  </a:lnTo>
                  <a:lnTo>
                    <a:pt x="17018" y="11213"/>
                  </a:lnTo>
                  <a:lnTo>
                    <a:pt x="17018" y="655851"/>
                  </a:lnTo>
                  <a:lnTo>
                    <a:pt x="8509" y="655851"/>
                  </a:lnTo>
                  <a:lnTo>
                    <a:pt x="8509" y="644639"/>
                  </a:lnTo>
                  <a:lnTo>
                    <a:pt x="57404" y="644639"/>
                  </a:lnTo>
                  <a:lnTo>
                    <a:pt x="57404" y="655851"/>
                  </a:lnTo>
                  <a:lnTo>
                    <a:pt x="48895" y="655851"/>
                  </a:lnTo>
                  <a:lnTo>
                    <a:pt x="48895" y="11213"/>
                  </a:lnTo>
                  <a:lnTo>
                    <a:pt x="57404" y="11213"/>
                  </a:lnTo>
                  <a:lnTo>
                    <a:pt x="57404" y="22425"/>
                  </a:lnTo>
                  <a:lnTo>
                    <a:pt x="8509" y="22425"/>
                  </a:lnTo>
                  <a:close/>
                </a:path>
              </a:pathLst>
            </a:custGeom>
            <a:solidFill>
              <a:srgbClr val="E24B4A"/>
            </a:solidFill>
          </p:spPr>
        </p:sp>
      </p:grpSp>
      <p:grpSp>
        <p:nvGrpSpPr>
          <p:cNvPr name="Group 362" id="362"/>
          <p:cNvGrpSpPr/>
          <p:nvPr/>
        </p:nvGrpSpPr>
        <p:grpSpPr>
          <a:xfrm rot="0">
            <a:off x="422000" y="5725189"/>
            <a:ext cx="3229204" cy="169243"/>
            <a:chOff x="0" y="0"/>
            <a:chExt cx="4305605" cy="225657"/>
          </a:xfrm>
        </p:grpSpPr>
        <p:sp>
          <p:nvSpPr>
            <p:cNvPr name="Freeform 363" id="363"/>
            <p:cNvSpPr/>
            <p:nvPr/>
          </p:nvSpPr>
          <p:spPr>
            <a:xfrm flipH="false" flipV="false" rot="0">
              <a:off x="0" y="0"/>
              <a:ext cx="4305609" cy="225656"/>
            </a:xfrm>
            <a:custGeom>
              <a:avLst/>
              <a:gdLst/>
              <a:ahLst/>
              <a:cxnLst/>
              <a:rect r="r" b="b" t="t" l="l"/>
              <a:pathLst>
                <a:path h="225656" w="4305609">
                  <a:moveTo>
                    <a:pt x="0" y="0"/>
                  </a:moveTo>
                  <a:lnTo>
                    <a:pt x="4305609" y="0"/>
                  </a:lnTo>
                  <a:lnTo>
                    <a:pt x="4305609" y="225656"/>
                  </a:lnTo>
                  <a:lnTo>
                    <a:pt x="0" y="225656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0" t="-333838" r="0" b="-309726"/>
              </a:stretch>
            </a:blipFill>
          </p:spPr>
        </p:sp>
        <p:sp>
          <p:nvSpPr>
            <p:cNvPr name="TextBox 364" id="364"/>
            <p:cNvSpPr txBox="true"/>
            <p:nvPr/>
          </p:nvSpPr>
          <p:spPr>
            <a:xfrm>
              <a:off x="0" y="-28575"/>
              <a:ext cx="4305605" cy="254232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l">
                <a:lnSpc>
                  <a:spcPts val="902"/>
                </a:lnSpc>
              </a:pPr>
              <a:r>
                <a:rPr lang="en-US" b="true" sz="752">
                  <a:solidFill>
                    <a:srgbClr val="1A4000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Member Responsibility Amount (MRA)</a:t>
              </a:r>
            </a:p>
          </p:txBody>
        </p:sp>
      </p:grpSp>
      <p:grpSp>
        <p:nvGrpSpPr>
          <p:cNvPr name="Group 365" id="365"/>
          <p:cNvGrpSpPr/>
          <p:nvPr/>
        </p:nvGrpSpPr>
        <p:grpSpPr>
          <a:xfrm rot="0">
            <a:off x="422000" y="5906519"/>
            <a:ext cx="3229204" cy="250174"/>
            <a:chOff x="0" y="0"/>
            <a:chExt cx="4305605" cy="333566"/>
          </a:xfrm>
        </p:grpSpPr>
        <p:sp>
          <p:nvSpPr>
            <p:cNvPr name="Freeform 366" id="366"/>
            <p:cNvSpPr/>
            <p:nvPr/>
          </p:nvSpPr>
          <p:spPr>
            <a:xfrm flipH="false" flipV="false" rot="0">
              <a:off x="0" y="0"/>
              <a:ext cx="4305609" cy="333570"/>
            </a:xfrm>
            <a:custGeom>
              <a:avLst/>
              <a:gdLst/>
              <a:ahLst/>
              <a:cxnLst/>
              <a:rect r="r" b="b" t="t" l="l"/>
              <a:pathLst>
                <a:path h="333570" w="4305609">
                  <a:moveTo>
                    <a:pt x="0" y="0"/>
                  </a:moveTo>
                  <a:lnTo>
                    <a:pt x="4305609" y="0"/>
                  </a:lnTo>
                  <a:lnTo>
                    <a:pt x="4305609" y="333570"/>
                  </a:lnTo>
                  <a:lnTo>
                    <a:pt x="0" y="333570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0" t="-220337" r="0" b="-182674"/>
              </a:stretch>
            </a:blipFill>
          </p:spPr>
        </p:sp>
        <p:sp>
          <p:nvSpPr>
            <p:cNvPr name="TextBox 367" id="367"/>
            <p:cNvSpPr txBox="true"/>
            <p:nvPr/>
          </p:nvSpPr>
          <p:spPr>
            <a:xfrm>
              <a:off x="0" y="-19050"/>
              <a:ext cx="4305605" cy="352616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l">
                <a:lnSpc>
                  <a:spcPts val="842"/>
                </a:lnSpc>
              </a:pPr>
              <a:r>
                <a:rPr lang="en-US" sz="702">
                  <a:solidFill>
                    <a:srgbClr val="1A4000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The MRA is the amount a member must pay before eligible medical expenses become eligible for sharing.</a:t>
              </a:r>
            </a:p>
          </p:txBody>
        </p:sp>
      </p:grpSp>
      <p:grpSp>
        <p:nvGrpSpPr>
          <p:cNvPr name="Group 368" id="368"/>
          <p:cNvGrpSpPr/>
          <p:nvPr/>
        </p:nvGrpSpPr>
        <p:grpSpPr>
          <a:xfrm rot="0">
            <a:off x="311525" y="3851405"/>
            <a:ext cx="141180" cy="150719"/>
            <a:chOff x="0" y="0"/>
            <a:chExt cx="188239" cy="200959"/>
          </a:xfrm>
        </p:grpSpPr>
        <p:sp>
          <p:nvSpPr>
            <p:cNvPr name="Freeform 369" id="369"/>
            <p:cNvSpPr/>
            <p:nvPr/>
          </p:nvSpPr>
          <p:spPr>
            <a:xfrm flipH="false" flipV="false" rot="0">
              <a:off x="8509" y="9084"/>
              <a:ext cx="171196" cy="182764"/>
            </a:xfrm>
            <a:custGeom>
              <a:avLst/>
              <a:gdLst/>
              <a:ahLst/>
              <a:cxnLst/>
              <a:rect r="r" b="b" t="t" l="l"/>
              <a:pathLst>
                <a:path h="182764" w="171196">
                  <a:moveTo>
                    <a:pt x="0" y="91382"/>
                  </a:moveTo>
                  <a:cubicBezTo>
                    <a:pt x="0" y="40946"/>
                    <a:pt x="38354" y="0"/>
                    <a:pt x="85598" y="0"/>
                  </a:cubicBezTo>
                  <a:cubicBezTo>
                    <a:pt x="132842" y="0"/>
                    <a:pt x="171196" y="40946"/>
                    <a:pt x="171196" y="91382"/>
                  </a:cubicBezTo>
                  <a:cubicBezTo>
                    <a:pt x="171196" y="141818"/>
                    <a:pt x="132842" y="182764"/>
                    <a:pt x="85598" y="182764"/>
                  </a:cubicBezTo>
                  <a:cubicBezTo>
                    <a:pt x="38354" y="182764"/>
                    <a:pt x="0" y="141818"/>
                    <a:pt x="0" y="91382"/>
                  </a:cubicBezTo>
                  <a:close/>
                </a:path>
              </a:pathLst>
            </a:custGeom>
            <a:solidFill>
              <a:srgbClr val="2E7D6B"/>
            </a:solidFill>
          </p:spPr>
        </p:sp>
        <p:sp>
          <p:nvSpPr>
            <p:cNvPr name="Freeform 370" id="370"/>
            <p:cNvSpPr/>
            <p:nvPr/>
          </p:nvSpPr>
          <p:spPr>
            <a:xfrm flipH="false" flipV="false" rot="0">
              <a:off x="0" y="0"/>
              <a:ext cx="188214" cy="200932"/>
            </a:xfrm>
            <a:custGeom>
              <a:avLst/>
              <a:gdLst/>
              <a:ahLst/>
              <a:cxnLst/>
              <a:rect r="r" b="b" t="t" l="l"/>
              <a:pathLst>
                <a:path h="200932" w="188214">
                  <a:moveTo>
                    <a:pt x="0" y="100466"/>
                  </a:moveTo>
                  <a:cubicBezTo>
                    <a:pt x="0" y="45013"/>
                    <a:pt x="42164" y="0"/>
                    <a:pt x="94107" y="0"/>
                  </a:cubicBezTo>
                  <a:lnTo>
                    <a:pt x="94107" y="9084"/>
                  </a:lnTo>
                  <a:lnTo>
                    <a:pt x="94107" y="0"/>
                  </a:lnTo>
                  <a:cubicBezTo>
                    <a:pt x="146050" y="0"/>
                    <a:pt x="188214" y="45013"/>
                    <a:pt x="188214" y="100466"/>
                  </a:cubicBezTo>
                  <a:lnTo>
                    <a:pt x="179705" y="100466"/>
                  </a:lnTo>
                  <a:lnTo>
                    <a:pt x="188214" y="100466"/>
                  </a:lnTo>
                  <a:cubicBezTo>
                    <a:pt x="188214" y="155919"/>
                    <a:pt x="146050" y="200932"/>
                    <a:pt x="94107" y="200932"/>
                  </a:cubicBezTo>
                  <a:lnTo>
                    <a:pt x="94107" y="191848"/>
                  </a:lnTo>
                  <a:lnTo>
                    <a:pt x="94107" y="200932"/>
                  </a:lnTo>
                  <a:cubicBezTo>
                    <a:pt x="42164" y="200932"/>
                    <a:pt x="0" y="155919"/>
                    <a:pt x="0" y="100466"/>
                  </a:cubicBezTo>
                  <a:lnTo>
                    <a:pt x="8509" y="100466"/>
                  </a:lnTo>
                  <a:lnTo>
                    <a:pt x="17018" y="100466"/>
                  </a:lnTo>
                  <a:lnTo>
                    <a:pt x="8509" y="100466"/>
                  </a:lnTo>
                  <a:lnTo>
                    <a:pt x="0" y="100466"/>
                  </a:lnTo>
                  <a:moveTo>
                    <a:pt x="17018" y="100466"/>
                  </a:moveTo>
                  <a:cubicBezTo>
                    <a:pt x="17018" y="105483"/>
                    <a:pt x="13208" y="109550"/>
                    <a:pt x="8509" y="109550"/>
                  </a:cubicBezTo>
                  <a:cubicBezTo>
                    <a:pt x="3810" y="109550"/>
                    <a:pt x="0" y="105483"/>
                    <a:pt x="0" y="100466"/>
                  </a:cubicBezTo>
                  <a:cubicBezTo>
                    <a:pt x="0" y="95450"/>
                    <a:pt x="3810" y="91382"/>
                    <a:pt x="8509" y="91382"/>
                  </a:cubicBezTo>
                  <a:cubicBezTo>
                    <a:pt x="13208" y="91382"/>
                    <a:pt x="17018" y="95450"/>
                    <a:pt x="17018" y="100466"/>
                  </a:cubicBezTo>
                  <a:cubicBezTo>
                    <a:pt x="17018" y="145886"/>
                    <a:pt x="51562" y="182764"/>
                    <a:pt x="94107" y="182764"/>
                  </a:cubicBezTo>
                  <a:cubicBezTo>
                    <a:pt x="136652" y="182764"/>
                    <a:pt x="171196" y="145886"/>
                    <a:pt x="171196" y="100466"/>
                  </a:cubicBezTo>
                  <a:cubicBezTo>
                    <a:pt x="171196" y="55046"/>
                    <a:pt x="136652" y="18168"/>
                    <a:pt x="94107" y="18168"/>
                  </a:cubicBezTo>
                  <a:lnTo>
                    <a:pt x="94107" y="9084"/>
                  </a:lnTo>
                  <a:lnTo>
                    <a:pt x="94107" y="18168"/>
                  </a:lnTo>
                  <a:cubicBezTo>
                    <a:pt x="51562" y="18168"/>
                    <a:pt x="17018" y="55046"/>
                    <a:pt x="17018" y="100466"/>
                  </a:cubicBezTo>
                  <a:close/>
                </a:path>
              </a:pathLst>
            </a:custGeom>
            <a:solidFill>
              <a:srgbClr val="2E7D6B"/>
            </a:solidFill>
          </p:spPr>
        </p:sp>
      </p:grpSp>
      <p:grpSp>
        <p:nvGrpSpPr>
          <p:cNvPr name="Group 371" id="371"/>
          <p:cNvGrpSpPr/>
          <p:nvPr/>
        </p:nvGrpSpPr>
        <p:grpSpPr>
          <a:xfrm rot="0">
            <a:off x="311525" y="3858208"/>
            <a:ext cx="128435" cy="137114"/>
            <a:chOff x="0" y="0"/>
            <a:chExt cx="171247" cy="182818"/>
          </a:xfrm>
        </p:grpSpPr>
        <p:sp>
          <p:nvSpPr>
            <p:cNvPr name="Freeform 372" id="372"/>
            <p:cNvSpPr/>
            <p:nvPr/>
          </p:nvSpPr>
          <p:spPr>
            <a:xfrm flipH="false" flipV="false" rot="0">
              <a:off x="0" y="0"/>
              <a:ext cx="171246" cy="182817"/>
            </a:xfrm>
            <a:custGeom>
              <a:avLst/>
              <a:gdLst/>
              <a:ahLst/>
              <a:cxnLst/>
              <a:rect r="r" b="b" t="t" l="l"/>
              <a:pathLst>
                <a:path h="182817" w="171246">
                  <a:moveTo>
                    <a:pt x="0" y="0"/>
                  </a:moveTo>
                  <a:lnTo>
                    <a:pt x="171246" y="0"/>
                  </a:lnTo>
                  <a:lnTo>
                    <a:pt x="171246" y="182817"/>
                  </a:lnTo>
                  <a:lnTo>
                    <a:pt x="0" y="182817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-78304" t="0" r="-78304" b="6329"/>
              </a:stretch>
            </a:blipFill>
          </p:spPr>
        </p:sp>
        <p:sp>
          <p:nvSpPr>
            <p:cNvPr name="TextBox 373" id="373"/>
            <p:cNvSpPr txBox="true"/>
            <p:nvPr/>
          </p:nvSpPr>
          <p:spPr>
            <a:xfrm>
              <a:off x="0" y="-19050"/>
              <a:ext cx="171247" cy="201868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ctr">
                <a:lnSpc>
                  <a:spcPts val="722"/>
                </a:lnSpc>
              </a:pPr>
              <a:r>
                <a:rPr lang="en-US" b="true" sz="601">
                  <a:solidFill>
                    <a:srgbClr val="F9FDFB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✓</a:t>
              </a:r>
            </a:p>
          </p:txBody>
        </p:sp>
      </p:grpSp>
      <p:grpSp>
        <p:nvGrpSpPr>
          <p:cNvPr name="Group 374" id="374"/>
          <p:cNvGrpSpPr/>
          <p:nvPr/>
        </p:nvGrpSpPr>
        <p:grpSpPr>
          <a:xfrm rot="0">
            <a:off x="311525" y="4116424"/>
            <a:ext cx="141180" cy="141194"/>
            <a:chOff x="0" y="0"/>
            <a:chExt cx="188239" cy="188259"/>
          </a:xfrm>
        </p:grpSpPr>
        <p:sp>
          <p:nvSpPr>
            <p:cNvPr name="Freeform 375" id="375"/>
            <p:cNvSpPr/>
            <p:nvPr/>
          </p:nvSpPr>
          <p:spPr>
            <a:xfrm flipH="false" flipV="false" rot="0">
              <a:off x="8509" y="8510"/>
              <a:ext cx="171196" cy="171214"/>
            </a:xfrm>
            <a:custGeom>
              <a:avLst/>
              <a:gdLst/>
              <a:ahLst/>
              <a:cxnLst/>
              <a:rect r="r" b="b" t="t" l="l"/>
              <a:pathLst>
                <a:path h="171214" w="171196">
                  <a:moveTo>
                    <a:pt x="0" y="85607"/>
                  </a:moveTo>
                  <a:cubicBezTo>
                    <a:pt x="0" y="38358"/>
                    <a:pt x="38354" y="0"/>
                    <a:pt x="85598" y="0"/>
                  </a:cubicBezTo>
                  <a:cubicBezTo>
                    <a:pt x="132842" y="0"/>
                    <a:pt x="171196" y="38358"/>
                    <a:pt x="171196" y="85607"/>
                  </a:cubicBezTo>
                  <a:cubicBezTo>
                    <a:pt x="171196" y="132856"/>
                    <a:pt x="132842" y="171214"/>
                    <a:pt x="85598" y="171214"/>
                  </a:cubicBezTo>
                  <a:cubicBezTo>
                    <a:pt x="38354" y="171214"/>
                    <a:pt x="0" y="132856"/>
                    <a:pt x="0" y="85607"/>
                  </a:cubicBezTo>
                  <a:close/>
                </a:path>
              </a:pathLst>
            </a:custGeom>
            <a:solidFill>
              <a:srgbClr val="2E7D6B"/>
            </a:solidFill>
          </p:spPr>
        </p:sp>
        <p:sp>
          <p:nvSpPr>
            <p:cNvPr name="Freeform 376" id="376"/>
            <p:cNvSpPr/>
            <p:nvPr/>
          </p:nvSpPr>
          <p:spPr>
            <a:xfrm flipH="false" flipV="false" rot="0">
              <a:off x="0" y="0"/>
              <a:ext cx="188214" cy="188234"/>
            </a:xfrm>
            <a:custGeom>
              <a:avLst/>
              <a:gdLst/>
              <a:ahLst/>
              <a:cxnLst/>
              <a:rect r="r" b="b" t="t" l="l"/>
              <a:pathLst>
                <a:path h="188234" w="188214">
                  <a:moveTo>
                    <a:pt x="0" y="94117"/>
                  </a:moveTo>
                  <a:cubicBezTo>
                    <a:pt x="0" y="42168"/>
                    <a:pt x="42164" y="0"/>
                    <a:pt x="94107" y="0"/>
                  </a:cubicBezTo>
                  <a:lnTo>
                    <a:pt x="94107" y="8510"/>
                  </a:lnTo>
                  <a:lnTo>
                    <a:pt x="94107" y="0"/>
                  </a:lnTo>
                  <a:cubicBezTo>
                    <a:pt x="146050" y="0"/>
                    <a:pt x="188214" y="42168"/>
                    <a:pt x="188214" y="94117"/>
                  </a:cubicBezTo>
                  <a:lnTo>
                    <a:pt x="179705" y="94117"/>
                  </a:lnTo>
                  <a:lnTo>
                    <a:pt x="188214" y="94117"/>
                  </a:lnTo>
                  <a:cubicBezTo>
                    <a:pt x="188214" y="146065"/>
                    <a:pt x="146050" y="188234"/>
                    <a:pt x="94107" y="188234"/>
                  </a:cubicBezTo>
                  <a:lnTo>
                    <a:pt x="94107" y="179724"/>
                  </a:lnTo>
                  <a:lnTo>
                    <a:pt x="94107" y="188234"/>
                  </a:lnTo>
                  <a:cubicBezTo>
                    <a:pt x="42164" y="188234"/>
                    <a:pt x="0" y="146065"/>
                    <a:pt x="0" y="94117"/>
                  </a:cubicBezTo>
                  <a:lnTo>
                    <a:pt x="8509" y="94117"/>
                  </a:lnTo>
                  <a:lnTo>
                    <a:pt x="17018" y="94117"/>
                  </a:lnTo>
                  <a:lnTo>
                    <a:pt x="8509" y="94117"/>
                  </a:lnTo>
                  <a:lnTo>
                    <a:pt x="0" y="94117"/>
                  </a:lnTo>
                  <a:moveTo>
                    <a:pt x="17018" y="94117"/>
                  </a:moveTo>
                  <a:cubicBezTo>
                    <a:pt x="17018" y="98816"/>
                    <a:pt x="13208" y="102627"/>
                    <a:pt x="8509" y="102627"/>
                  </a:cubicBezTo>
                  <a:cubicBezTo>
                    <a:pt x="3810" y="102627"/>
                    <a:pt x="0" y="98816"/>
                    <a:pt x="0" y="94117"/>
                  </a:cubicBezTo>
                  <a:cubicBezTo>
                    <a:pt x="0" y="89417"/>
                    <a:pt x="3810" y="85607"/>
                    <a:pt x="8509" y="85607"/>
                  </a:cubicBezTo>
                  <a:cubicBezTo>
                    <a:pt x="13208" y="85607"/>
                    <a:pt x="17018" y="89417"/>
                    <a:pt x="17018" y="94117"/>
                  </a:cubicBezTo>
                  <a:cubicBezTo>
                    <a:pt x="17018" y="136666"/>
                    <a:pt x="51562" y="171214"/>
                    <a:pt x="94107" y="171214"/>
                  </a:cubicBezTo>
                  <a:cubicBezTo>
                    <a:pt x="136652" y="171214"/>
                    <a:pt x="171196" y="136666"/>
                    <a:pt x="171196" y="94117"/>
                  </a:cubicBezTo>
                  <a:cubicBezTo>
                    <a:pt x="171196" y="51567"/>
                    <a:pt x="136652" y="17020"/>
                    <a:pt x="94107" y="17020"/>
                  </a:cubicBezTo>
                  <a:lnTo>
                    <a:pt x="94107" y="8510"/>
                  </a:lnTo>
                  <a:lnTo>
                    <a:pt x="94107" y="17020"/>
                  </a:lnTo>
                  <a:cubicBezTo>
                    <a:pt x="51562" y="17020"/>
                    <a:pt x="17018" y="51567"/>
                    <a:pt x="17018" y="94117"/>
                  </a:cubicBezTo>
                  <a:close/>
                </a:path>
              </a:pathLst>
            </a:custGeom>
            <a:solidFill>
              <a:srgbClr val="2E7D6B"/>
            </a:solidFill>
          </p:spPr>
        </p:sp>
      </p:grpSp>
      <p:grpSp>
        <p:nvGrpSpPr>
          <p:cNvPr name="Group 377" id="377"/>
          <p:cNvGrpSpPr/>
          <p:nvPr/>
        </p:nvGrpSpPr>
        <p:grpSpPr>
          <a:xfrm rot="0">
            <a:off x="311525" y="4122797"/>
            <a:ext cx="128435" cy="128449"/>
            <a:chOff x="0" y="0"/>
            <a:chExt cx="171247" cy="171265"/>
          </a:xfrm>
        </p:grpSpPr>
        <p:sp>
          <p:nvSpPr>
            <p:cNvPr name="Freeform 378" id="378"/>
            <p:cNvSpPr/>
            <p:nvPr/>
          </p:nvSpPr>
          <p:spPr>
            <a:xfrm flipH="false" flipV="false" rot="0">
              <a:off x="0" y="0"/>
              <a:ext cx="171246" cy="171264"/>
            </a:xfrm>
            <a:custGeom>
              <a:avLst/>
              <a:gdLst/>
              <a:ahLst/>
              <a:cxnLst/>
              <a:rect r="r" b="b" t="t" l="l"/>
              <a:pathLst>
                <a:path h="171264" w="171246">
                  <a:moveTo>
                    <a:pt x="0" y="0"/>
                  </a:moveTo>
                  <a:lnTo>
                    <a:pt x="171246" y="0"/>
                  </a:lnTo>
                  <a:lnTo>
                    <a:pt x="171246" y="171264"/>
                  </a:lnTo>
                  <a:lnTo>
                    <a:pt x="0" y="171264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-78304" t="0" r="-78304" b="9"/>
              </a:stretch>
            </a:blipFill>
          </p:spPr>
        </p:sp>
        <p:sp>
          <p:nvSpPr>
            <p:cNvPr name="TextBox 379" id="379"/>
            <p:cNvSpPr txBox="true"/>
            <p:nvPr/>
          </p:nvSpPr>
          <p:spPr>
            <a:xfrm>
              <a:off x="0" y="-19050"/>
              <a:ext cx="171247" cy="190315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ctr">
                <a:lnSpc>
                  <a:spcPts val="722"/>
                </a:lnSpc>
              </a:pPr>
              <a:r>
                <a:rPr lang="en-US" b="true" sz="601">
                  <a:solidFill>
                    <a:srgbClr val="F9FDFB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✓</a:t>
              </a:r>
            </a:p>
          </p:txBody>
        </p:sp>
      </p:grpSp>
      <p:grpSp>
        <p:nvGrpSpPr>
          <p:cNvPr name="Group 380" id="380"/>
          <p:cNvGrpSpPr/>
          <p:nvPr/>
        </p:nvGrpSpPr>
        <p:grpSpPr>
          <a:xfrm rot="0">
            <a:off x="311525" y="4394710"/>
            <a:ext cx="141180" cy="150719"/>
            <a:chOff x="0" y="0"/>
            <a:chExt cx="188239" cy="200959"/>
          </a:xfrm>
        </p:grpSpPr>
        <p:sp>
          <p:nvSpPr>
            <p:cNvPr name="Freeform 381" id="381"/>
            <p:cNvSpPr/>
            <p:nvPr/>
          </p:nvSpPr>
          <p:spPr>
            <a:xfrm flipH="false" flipV="false" rot="0">
              <a:off x="8509" y="9084"/>
              <a:ext cx="171196" cy="182764"/>
            </a:xfrm>
            <a:custGeom>
              <a:avLst/>
              <a:gdLst/>
              <a:ahLst/>
              <a:cxnLst/>
              <a:rect r="r" b="b" t="t" l="l"/>
              <a:pathLst>
                <a:path h="182764" w="171196">
                  <a:moveTo>
                    <a:pt x="0" y="91382"/>
                  </a:moveTo>
                  <a:cubicBezTo>
                    <a:pt x="0" y="40946"/>
                    <a:pt x="38354" y="0"/>
                    <a:pt x="85598" y="0"/>
                  </a:cubicBezTo>
                  <a:cubicBezTo>
                    <a:pt x="132842" y="0"/>
                    <a:pt x="171196" y="40946"/>
                    <a:pt x="171196" y="91382"/>
                  </a:cubicBezTo>
                  <a:cubicBezTo>
                    <a:pt x="171196" y="141818"/>
                    <a:pt x="132842" y="182764"/>
                    <a:pt x="85598" y="182764"/>
                  </a:cubicBezTo>
                  <a:cubicBezTo>
                    <a:pt x="38354" y="182764"/>
                    <a:pt x="0" y="141818"/>
                    <a:pt x="0" y="91382"/>
                  </a:cubicBezTo>
                  <a:close/>
                </a:path>
              </a:pathLst>
            </a:custGeom>
            <a:solidFill>
              <a:srgbClr val="2E7D6B"/>
            </a:solidFill>
          </p:spPr>
        </p:sp>
        <p:sp>
          <p:nvSpPr>
            <p:cNvPr name="Freeform 382" id="382"/>
            <p:cNvSpPr/>
            <p:nvPr/>
          </p:nvSpPr>
          <p:spPr>
            <a:xfrm flipH="false" flipV="false" rot="0">
              <a:off x="0" y="0"/>
              <a:ext cx="188214" cy="200932"/>
            </a:xfrm>
            <a:custGeom>
              <a:avLst/>
              <a:gdLst/>
              <a:ahLst/>
              <a:cxnLst/>
              <a:rect r="r" b="b" t="t" l="l"/>
              <a:pathLst>
                <a:path h="200932" w="188214">
                  <a:moveTo>
                    <a:pt x="0" y="100466"/>
                  </a:moveTo>
                  <a:cubicBezTo>
                    <a:pt x="0" y="45013"/>
                    <a:pt x="42164" y="0"/>
                    <a:pt x="94107" y="0"/>
                  </a:cubicBezTo>
                  <a:lnTo>
                    <a:pt x="94107" y="9084"/>
                  </a:lnTo>
                  <a:lnTo>
                    <a:pt x="94107" y="0"/>
                  </a:lnTo>
                  <a:cubicBezTo>
                    <a:pt x="146050" y="0"/>
                    <a:pt x="188214" y="45013"/>
                    <a:pt x="188214" y="100466"/>
                  </a:cubicBezTo>
                  <a:lnTo>
                    <a:pt x="179705" y="100466"/>
                  </a:lnTo>
                  <a:lnTo>
                    <a:pt x="188214" y="100466"/>
                  </a:lnTo>
                  <a:cubicBezTo>
                    <a:pt x="188214" y="155919"/>
                    <a:pt x="146050" y="200932"/>
                    <a:pt x="94107" y="200932"/>
                  </a:cubicBezTo>
                  <a:lnTo>
                    <a:pt x="94107" y="191848"/>
                  </a:lnTo>
                  <a:lnTo>
                    <a:pt x="94107" y="200932"/>
                  </a:lnTo>
                  <a:cubicBezTo>
                    <a:pt x="42164" y="200932"/>
                    <a:pt x="0" y="155919"/>
                    <a:pt x="0" y="100466"/>
                  </a:cubicBezTo>
                  <a:lnTo>
                    <a:pt x="8509" y="100466"/>
                  </a:lnTo>
                  <a:lnTo>
                    <a:pt x="17018" y="100466"/>
                  </a:lnTo>
                  <a:lnTo>
                    <a:pt x="8509" y="100466"/>
                  </a:lnTo>
                  <a:lnTo>
                    <a:pt x="0" y="100466"/>
                  </a:lnTo>
                  <a:moveTo>
                    <a:pt x="17018" y="100466"/>
                  </a:moveTo>
                  <a:cubicBezTo>
                    <a:pt x="17018" y="105483"/>
                    <a:pt x="13208" y="109550"/>
                    <a:pt x="8509" y="109550"/>
                  </a:cubicBezTo>
                  <a:cubicBezTo>
                    <a:pt x="3810" y="109550"/>
                    <a:pt x="0" y="105483"/>
                    <a:pt x="0" y="100466"/>
                  </a:cubicBezTo>
                  <a:cubicBezTo>
                    <a:pt x="0" y="95450"/>
                    <a:pt x="3810" y="91382"/>
                    <a:pt x="8509" y="91382"/>
                  </a:cubicBezTo>
                  <a:cubicBezTo>
                    <a:pt x="13208" y="91382"/>
                    <a:pt x="17018" y="95450"/>
                    <a:pt x="17018" y="100466"/>
                  </a:cubicBezTo>
                  <a:cubicBezTo>
                    <a:pt x="17018" y="145886"/>
                    <a:pt x="51562" y="182764"/>
                    <a:pt x="94107" y="182764"/>
                  </a:cubicBezTo>
                  <a:cubicBezTo>
                    <a:pt x="136652" y="182764"/>
                    <a:pt x="171196" y="145886"/>
                    <a:pt x="171196" y="100466"/>
                  </a:cubicBezTo>
                  <a:cubicBezTo>
                    <a:pt x="171196" y="55046"/>
                    <a:pt x="136652" y="18168"/>
                    <a:pt x="94107" y="18168"/>
                  </a:cubicBezTo>
                  <a:lnTo>
                    <a:pt x="94107" y="9084"/>
                  </a:lnTo>
                  <a:lnTo>
                    <a:pt x="94107" y="18168"/>
                  </a:lnTo>
                  <a:cubicBezTo>
                    <a:pt x="51562" y="18168"/>
                    <a:pt x="17018" y="55046"/>
                    <a:pt x="17018" y="100466"/>
                  </a:cubicBezTo>
                  <a:close/>
                </a:path>
              </a:pathLst>
            </a:custGeom>
            <a:solidFill>
              <a:srgbClr val="2E7D6B"/>
            </a:solidFill>
          </p:spPr>
        </p:sp>
      </p:grpSp>
      <p:grpSp>
        <p:nvGrpSpPr>
          <p:cNvPr name="Group 383" id="383"/>
          <p:cNvGrpSpPr/>
          <p:nvPr/>
        </p:nvGrpSpPr>
        <p:grpSpPr>
          <a:xfrm rot="0">
            <a:off x="311525" y="4401513"/>
            <a:ext cx="128435" cy="137114"/>
            <a:chOff x="0" y="0"/>
            <a:chExt cx="171247" cy="182818"/>
          </a:xfrm>
        </p:grpSpPr>
        <p:sp>
          <p:nvSpPr>
            <p:cNvPr name="Freeform 384" id="384"/>
            <p:cNvSpPr/>
            <p:nvPr/>
          </p:nvSpPr>
          <p:spPr>
            <a:xfrm flipH="false" flipV="false" rot="0">
              <a:off x="0" y="0"/>
              <a:ext cx="171246" cy="182817"/>
            </a:xfrm>
            <a:custGeom>
              <a:avLst/>
              <a:gdLst/>
              <a:ahLst/>
              <a:cxnLst/>
              <a:rect r="r" b="b" t="t" l="l"/>
              <a:pathLst>
                <a:path h="182817" w="171246">
                  <a:moveTo>
                    <a:pt x="0" y="0"/>
                  </a:moveTo>
                  <a:lnTo>
                    <a:pt x="171246" y="0"/>
                  </a:lnTo>
                  <a:lnTo>
                    <a:pt x="171246" y="182817"/>
                  </a:lnTo>
                  <a:lnTo>
                    <a:pt x="0" y="182817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-78304" t="0" r="-78304" b="6329"/>
              </a:stretch>
            </a:blipFill>
          </p:spPr>
        </p:sp>
        <p:sp>
          <p:nvSpPr>
            <p:cNvPr name="TextBox 385" id="385"/>
            <p:cNvSpPr txBox="true"/>
            <p:nvPr/>
          </p:nvSpPr>
          <p:spPr>
            <a:xfrm>
              <a:off x="0" y="-19050"/>
              <a:ext cx="171247" cy="201868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ctr">
                <a:lnSpc>
                  <a:spcPts val="722"/>
                </a:lnSpc>
              </a:pPr>
              <a:r>
                <a:rPr lang="en-US" b="true" sz="601">
                  <a:solidFill>
                    <a:srgbClr val="F9FDFB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✓</a:t>
              </a:r>
            </a:p>
          </p:txBody>
        </p:sp>
      </p:grpSp>
      <p:grpSp>
        <p:nvGrpSpPr>
          <p:cNvPr name="Group 386" id="386"/>
          <p:cNvGrpSpPr/>
          <p:nvPr/>
        </p:nvGrpSpPr>
        <p:grpSpPr>
          <a:xfrm rot="0">
            <a:off x="311525" y="4643705"/>
            <a:ext cx="141180" cy="150719"/>
            <a:chOff x="0" y="0"/>
            <a:chExt cx="188239" cy="200959"/>
          </a:xfrm>
        </p:grpSpPr>
        <p:sp>
          <p:nvSpPr>
            <p:cNvPr name="Freeform 387" id="387"/>
            <p:cNvSpPr/>
            <p:nvPr/>
          </p:nvSpPr>
          <p:spPr>
            <a:xfrm flipH="false" flipV="false" rot="0">
              <a:off x="8509" y="9084"/>
              <a:ext cx="171196" cy="182764"/>
            </a:xfrm>
            <a:custGeom>
              <a:avLst/>
              <a:gdLst/>
              <a:ahLst/>
              <a:cxnLst/>
              <a:rect r="r" b="b" t="t" l="l"/>
              <a:pathLst>
                <a:path h="182764" w="171196">
                  <a:moveTo>
                    <a:pt x="0" y="91382"/>
                  </a:moveTo>
                  <a:cubicBezTo>
                    <a:pt x="0" y="40946"/>
                    <a:pt x="38354" y="0"/>
                    <a:pt x="85598" y="0"/>
                  </a:cubicBezTo>
                  <a:cubicBezTo>
                    <a:pt x="132842" y="0"/>
                    <a:pt x="171196" y="40946"/>
                    <a:pt x="171196" y="91382"/>
                  </a:cubicBezTo>
                  <a:cubicBezTo>
                    <a:pt x="171196" y="141818"/>
                    <a:pt x="132842" y="182764"/>
                    <a:pt x="85598" y="182764"/>
                  </a:cubicBezTo>
                  <a:cubicBezTo>
                    <a:pt x="38354" y="182764"/>
                    <a:pt x="0" y="141818"/>
                    <a:pt x="0" y="91382"/>
                  </a:cubicBezTo>
                  <a:close/>
                </a:path>
              </a:pathLst>
            </a:custGeom>
            <a:solidFill>
              <a:srgbClr val="2E7D6B"/>
            </a:solidFill>
          </p:spPr>
        </p:sp>
        <p:sp>
          <p:nvSpPr>
            <p:cNvPr name="Freeform 388" id="388"/>
            <p:cNvSpPr/>
            <p:nvPr/>
          </p:nvSpPr>
          <p:spPr>
            <a:xfrm flipH="false" flipV="false" rot="0">
              <a:off x="0" y="0"/>
              <a:ext cx="188214" cy="200932"/>
            </a:xfrm>
            <a:custGeom>
              <a:avLst/>
              <a:gdLst/>
              <a:ahLst/>
              <a:cxnLst/>
              <a:rect r="r" b="b" t="t" l="l"/>
              <a:pathLst>
                <a:path h="200932" w="188214">
                  <a:moveTo>
                    <a:pt x="0" y="100466"/>
                  </a:moveTo>
                  <a:cubicBezTo>
                    <a:pt x="0" y="45013"/>
                    <a:pt x="42164" y="0"/>
                    <a:pt x="94107" y="0"/>
                  </a:cubicBezTo>
                  <a:lnTo>
                    <a:pt x="94107" y="9084"/>
                  </a:lnTo>
                  <a:lnTo>
                    <a:pt x="94107" y="0"/>
                  </a:lnTo>
                  <a:cubicBezTo>
                    <a:pt x="146050" y="0"/>
                    <a:pt x="188214" y="45013"/>
                    <a:pt x="188214" y="100466"/>
                  </a:cubicBezTo>
                  <a:lnTo>
                    <a:pt x="179705" y="100466"/>
                  </a:lnTo>
                  <a:lnTo>
                    <a:pt x="188214" y="100466"/>
                  </a:lnTo>
                  <a:cubicBezTo>
                    <a:pt x="188214" y="155919"/>
                    <a:pt x="146050" y="200932"/>
                    <a:pt x="94107" y="200932"/>
                  </a:cubicBezTo>
                  <a:lnTo>
                    <a:pt x="94107" y="191848"/>
                  </a:lnTo>
                  <a:lnTo>
                    <a:pt x="94107" y="200932"/>
                  </a:lnTo>
                  <a:cubicBezTo>
                    <a:pt x="42164" y="200932"/>
                    <a:pt x="0" y="155919"/>
                    <a:pt x="0" y="100466"/>
                  </a:cubicBezTo>
                  <a:lnTo>
                    <a:pt x="8509" y="100466"/>
                  </a:lnTo>
                  <a:lnTo>
                    <a:pt x="17018" y="100466"/>
                  </a:lnTo>
                  <a:lnTo>
                    <a:pt x="8509" y="100466"/>
                  </a:lnTo>
                  <a:lnTo>
                    <a:pt x="0" y="100466"/>
                  </a:lnTo>
                  <a:moveTo>
                    <a:pt x="17018" y="100466"/>
                  </a:moveTo>
                  <a:cubicBezTo>
                    <a:pt x="17018" y="105483"/>
                    <a:pt x="13208" y="109550"/>
                    <a:pt x="8509" y="109550"/>
                  </a:cubicBezTo>
                  <a:cubicBezTo>
                    <a:pt x="3810" y="109550"/>
                    <a:pt x="0" y="105483"/>
                    <a:pt x="0" y="100466"/>
                  </a:cubicBezTo>
                  <a:cubicBezTo>
                    <a:pt x="0" y="95450"/>
                    <a:pt x="3810" y="91382"/>
                    <a:pt x="8509" y="91382"/>
                  </a:cubicBezTo>
                  <a:cubicBezTo>
                    <a:pt x="13208" y="91382"/>
                    <a:pt x="17018" y="95450"/>
                    <a:pt x="17018" y="100466"/>
                  </a:cubicBezTo>
                  <a:cubicBezTo>
                    <a:pt x="17018" y="145886"/>
                    <a:pt x="51562" y="182764"/>
                    <a:pt x="94107" y="182764"/>
                  </a:cubicBezTo>
                  <a:cubicBezTo>
                    <a:pt x="136652" y="182764"/>
                    <a:pt x="171196" y="145886"/>
                    <a:pt x="171196" y="100466"/>
                  </a:cubicBezTo>
                  <a:cubicBezTo>
                    <a:pt x="171196" y="55046"/>
                    <a:pt x="136652" y="18168"/>
                    <a:pt x="94107" y="18168"/>
                  </a:cubicBezTo>
                  <a:lnTo>
                    <a:pt x="94107" y="9084"/>
                  </a:lnTo>
                  <a:lnTo>
                    <a:pt x="94107" y="18168"/>
                  </a:lnTo>
                  <a:cubicBezTo>
                    <a:pt x="51562" y="18168"/>
                    <a:pt x="17018" y="55046"/>
                    <a:pt x="17018" y="100466"/>
                  </a:cubicBezTo>
                  <a:close/>
                </a:path>
              </a:pathLst>
            </a:custGeom>
            <a:solidFill>
              <a:srgbClr val="2E7D6B"/>
            </a:solidFill>
          </p:spPr>
        </p:sp>
      </p:grpSp>
      <p:grpSp>
        <p:nvGrpSpPr>
          <p:cNvPr name="Group 389" id="389"/>
          <p:cNvGrpSpPr/>
          <p:nvPr/>
        </p:nvGrpSpPr>
        <p:grpSpPr>
          <a:xfrm rot="0">
            <a:off x="311525" y="4650508"/>
            <a:ext cx="128435" cy="137114"/>
            <a:chOff x="0" y="0"/>
            <a:chExt cx="171247" cy="182818"/>
          </a:xfrm>
        </p:grpSpPr>
        <p:sp>
          <p:nvSpPr>
            <p:cNvPr name="Freeform 390" id="390"/>
            <p:cNvSpPr/>
            <p:nvPr/>
          </p:nvSpPr>
          <p:spPr>
            <a:xfrm flipH="false" flipV="false" rot="0">
              <a:off x="0" y="0"/>
              <a:ext cx="171246" cy="182817"/>
            </a:xfrm>
            <a:custGeom>
              <a:avLst/>
              <a:gdLst/>
              <a:ahLst/>
              <a:cxnLst/>
              <a:rect r="r" b="b" t="t" l="l"/>
              <a:pathLst>
                <a:path h="182817" w="171246">
                  <a:moveTo>
                    <a:pt x="0" y="0"/>
                  </a:moveTo>
                  <a:lnTo>
                    <a:pt x="171246" y="0"/>
                  </a:lnTo>
                  <a:lnTo>
                    <a:pt x="171246" y="182817"/>
                  </a:lnTo>
                  <a:lnTo>
                    <a:pt x="0" y="182817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-78304" t="0" r="-78304" b="6329"/>
              </a:stretch>
            </a:blipFill>
          </p:spPr>
        </p:sp>
        <p:sp>
          <p:nvSpPr>
            <p:cNvPr name="TextBox 391" id="391"/>
            <p:cNvSpPr txBox="true"/>
            <p:nvPr/>
          </p:nvSpPr>
          <p:spPr>
            <a:xfrm>
              <a:off x="0" y="-19050"/>
              <a:ext cx="171247" cy="201868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ctr">
                <a:lnSpc>
                  <a:spcPts val="722"/>
                </a:lnSpc>
              </a:pPr>
              <a:r>
                <a:rPr lang="en-US" b="true" sz="601">
                  <a:solidFill>
                    <a:srgbClr val="F9FDFB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✓</a:t>
              </a:r>
            </a:p>
          </p:txBody>
        </p:sp>
      </p:grpSp>
      <p:grpSp>
        <p:nvGrpSpPr>
          <p:cNvPr name="Group 392" id="392"/>
          <p:cNvGrpSpPr/>
          <p:nvPr/>
        </p:nvGrpSpPr>
        <p:grpSpPr>
          <a:xfrm rot="0">
            <a:off x="311525" y="4893378"/>
            <a:ext cx="141180" cy="150719"/>
            <a:chOff x="0" y="0"/>
            <a:chExt cx="188239" cy="200959"/>
          </a:xfrm>
        </p:grpSpPr>
        <p:sp>
          <p:nvSpPr>
            <p:cNvPr name="Freeform 393" id="393"/>
            <p:cNvSpPr/>
            <p:nvPr/>
          </p:nvSpPr>
          <p:spPr>
            <a:xfrm flipH="false" flipV="false" rot="0">
              <a:off x="8509" y="9084"/>
              <a:ext cx="171196" cy="182764"/>
            </a:xfrm>
            <a:custGeom>
              <a:avLst/>
              <a:gdLst/>
              <a:ahLst/>
              <a:cxnLst/>
              <a:rect r="r" b="b" t="t" l="l"/>
              <a:pathLst>
                <a:path h="182764" w="171196">
                  <a:moveTo>
                    <a:pt x="0" y="91382"/>
                  </a:moveTo>
                  <a:cubicBezTo>
                    <a:pt x="0" y="40946"/>
                    <a:pt x="38354" y="0"/>
                    <a:pt x="85598" y="0"/>
                  </a:cubicBezTo>
                  <a:cubicBezTo>
                    <a:pt x="132842" y="0"/>
                    <a:pt x="171196" y="40946"/>
                    <a:pt x="171196" y="91382"/>
                  </a:cubicBezTo>
                  <a:cubicBezTo>
                    <a:pt x="171196" y="141818"/>
                    <a:pt x="132842" y="182764"/>
                    <a:pt x="85598" y="182764"/>
                  </a:cubicBezTo>
                  <a:cubicBezTo>
                    <a:pt x="38354" y="182764"/>
                    <a:pt x="0" y="141818"/>
                    <a:pt x="0" y="91382"/>
                  </a:cubicBezTo>
                  <a:close/>
                </a:path>
              </a:pathLst>
            </a:custGeom>
            <a:solidFill>
              <a:srgbClr val="2E7D6B"/>
            </a:solidFill>
          </p:spPr>
        </p:sp>
        <p:sp>
          <p:nvSpPr>
            <p:cNvPr name="Freeform 394" id="394"/>
            <p:cNvSpPr/>
            <p:nvPr/>
          </p:nvSpPr>
          <p:spPr>
            <a:xfrm flipH="false" flipV="false" rot="0">
              <a:off x="0" y="0"/>
              <a:ext cx="188214" cy="200932"/>
            </a:xfrm>
            <a:custGeom>
              <a:avLst/>
              <a:gdLst/>
              <a:ahLst/>
              <a:cxnLst/>
              <a:rect r="r" b="b" t="t" l="l"/>
              <a:pathLst>
                <a:path h="200932" w="188214">
                  <a:moveTo>
                    <a:pt x="0" y="100466"/>
                  </a:moveTo>
                  <a:cubicBezTo>
                    <a:pt x="0" y="45013"/>
                    <a:pt x="42164" y="0"/>
                    <a:pt x="94107" y="0"/>
                  </a:cubicBezTo>
                  <a:lnTo>
                    <a:pt x="94107" y="9084"/>
                  </a:lnTo>
                  <a:lnTo>
                    <a:pt x="94107" y="0"/>
                  </a:lnTo>
                  <a:cubicBezTo>
                    <a:pt x="146050" y="0"/>
                    <a:pt x="188214" y="45013"/>
                    <a:pt x="188214" y="100466"/>
                  </a:cubicBezTo>
                  <a:lnTo>
                    <a:pt x="179705" y="100466"/>
                  </a:lnTo>
                  <a:lnTo>
                    <a:pt x="188214" y="100466"/>
                  </a:lnTo>
                  <a:cubicBezTo>
                    <a:pt x="188214" y="155919"/>
                    <a:pt x="146050" y="200932"/>
                    <a:pt x="94107" y="200932"/>
                  </a:cubicBezTo>
                  <a:lnTo>
                    <a:pt x="94107" y="191848"/>
                  </a:lnTo>
                  <a:lnTo>
                    <a:pt x="94107" y="200932"/>
                  </a:lnTo>
                  <a:cubicBezTo>
                    <a:pt x="42164" y="200932"/>
                    <a:pt x="0" y="155919"/>
                    <a:pt x="0" y="100466"/>
                  </a:cubicBezTo>
                  <a:lnTo>
                    <a:pt x="8509" y="100466"/>
                  </a:lnTo>
                  <a:lnTo>
                    <a:pt x="17018" y="100466"/>
                  </a:lnTo>
                  <a:lnTo>
                    <a:pt x="8509" y="100466"/>
                  </a:lnTo>
                  <a:lnTo>
                    <a:pt x="0" y="100466"/>
                  </a:lnTo>
                  <a:moveTo>
                    <a:pt x="17018" y="100466"/>
                  </a:moveTo>
                  <a:cubicBezTo>
                    <a:pt x="17018" y="105483"/>
                    <a:pt x="13208" y="109550"/>
                    <a:pt x="8509" y="109550"/>
                  </a:cubicBezTo>
                  <a:cubicBezTo>
                    <a:pt x="3810" y="109550"/>
                    <a:pt x="0" y="105483"/>
                    <a:pt x="0" y="100466"/>
                  </a:cubicBezTo>
                  <a:cubicBezTo>
                    <a:pt x="0" y="95450"/>
                    <a:pt x="3810" y="91382"/>
                    <a:pt x="8509" y="91382"/>
                  </a:cubicBezTo>
                  <a:cubicBezTo>
                    <a:pt x="13208" y="91382"/>
                    <a:pt x="17018" y="95450"/>
                    <a:pt x="17018" y="100466"/>
                  </a:cubicBezTo>
                  <a:cubicBezTo>
                    <a:pt x="17018" y="145886"/>
                    <a:pt x="51562" y="182764"/>
                    <a:pt x="94107" y="182764"/>
                  </a:cubicBezTo>
                  <a:cubicBezTo>
                    <a:pt x="136652" y="182764"/>
                    <a:pt x="171196" y="145886"/>
                    <a:pt x="171196" y="100466"/>
                  </a:cubicBezTo>
                  <a:cubicBezTo>
                    <a:pt x="171196" y="55046"/>
                    <a:pt x="136652" y="18168"/>
                    <a:pt x="94107" y="18168"/>
                  </a:cubicBezTo>
                  <a:lnTo>
                    <a:pt x="94107" y="9084"/>
                  </a:lnTo>
                  <a:lnTo>
                    <a:pt x="94107" y="18168"/>
                  </a:lnTo>
                  <a:cubicBezTo>
                    <a:pt x="51562" y="18168"/>
                    <a:pt x="17018" y="55046"/>
                    <a:pt x="17018" y="100466"/>
                  </a:cubicBezTo>
                  <a:close/>
                </a:path>
              </a:pathLst>
            </a:custGeom>
            <a:solidFill>
              <a:srgbClr val="2E7D6B"/>
            </a:solidFill>
          </p:spPr>
        </p:sp>
      </p:grpSp>
      <p:grpSp>
        <p:nvGrpSpPr>
          <p:cNvPr name="Group 395" id="395"/>
          <p:cNvGrpSpPr/>
          <p:nvPr/>
        </p:nvGrpSpPr>
        <p:grpSpPr>
          <a:xfrm rot="0">
            <a:off x="311525" y="4900181"/>
            <a:ext cx="128435" cy="137114"/>
            <a:chOff x="0" y="0"/>
            <a:chExt cx="171247" cy="182818"/>
          </a:xfrm>
        </p:grpSpPr>
        <p:sp>
          <p:nvSpPr>
            <p:cNvPr name="Freeform 396" id="396"/>
            <p:cNvSpPr/>
            <p:nvPr/>
          </p:nvSpPr>
          <p:spPr>
            <a:xfrm flipH="false" flipV="false" rot="0">
              <a:off x="0" y="0"/>
              <a:ext cx="171246" cy="182817"/>
            </a:xfrm>
            <a:custGeom>
              <a:avLst/>
              <a:gdLst/>
              <a:ahLst/>
              <a:cxnLst/>
              <a:rect r="r" b="b" t="t" l="l"/>
              <a:pathLst>
                <a:path h="182817" w="171246">
                  <a:moveTo>
                    <a:pt x="0" y="0"/>
                  </a:moveTo>
                  <a:lnTo>
                    <a:pt x="171246" y="0"/>
                  </a:lnTo>
                  <a:lnTo>
                    <a:pt x="171246" y="182817"/>
                  </a:lnTo>
                  <a:lnTo>
                    <a:pt x="0" y="182817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-78304" t="0" r="-78304" b="6329"/>
              </a:stretch>
            </a:blipFill>
          </p:spPr>
        </p:sp>
        <p:sp>
          <p:nvSpPr>
            <p:cNvPr name="TextBox 397" id="397"/>
            <p:cNvSpPr txBox="true"/>
            <p:nvPr/>
          </p:nvSpPr>
          <p:spPr>
            <a:xfrm>
              <a:off x="0" y="-19050"/>
              <a:ext cx="171247" cy="201868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ctr">
                <a:lnSpc>
                  <a:spcPts val="722"/>
                </a:lnSpc>
              </a:pPr>
              <a:r>
                <a:rPr lang="en-US" b="true" sz="601">
                  <a:solidFill>
                    <a:srgbClr val="F9FDFB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✓</a:t>
              </a:r>
            </a:p>
          </p:txBody>
        </p:sp>
      </p:grpSp>
      <p:grpSp>
        <p:nvGrpSpPr>
          <p:cNvPr name="Group 398" id="398"/>
          <p:cNvGrpSpPr/>
          <p:nvPr/>
        </p:nvGrpSpPr>
        <p:grpSpPr>
          <a:xfrm rot="0">
            <a:off x="305751" y="3319630"/>
            <a:ext cx="146953" cy="156883"/>
            <a:chOff x="0" y="0"/>
            <a:chExt cx="188239" cy="200959"/>
          </a:xfrm>
        </p:grpSpPr>
        <p:sp>
          <p:nvSpPr>
            <p:cNvPr name="Freeform 399" id="399"/>
            <p:cNvSpPr/>
            <p:nvPr/>
          </p:nvSpPr>
          <p:spPr>
            <a:xfrm flipH="false" flipV="false" rot="0">
              <a:off x="8509" y="9084"/>
              <a:ext cx="171196" cy="182764"/>
            </a:xfrm>
            <a:custGeom>
              <a:avLst/>
              <a:gdLst/>
              <a:ahLst/>
              <a:cxnLst/>
              <a:rect r="r" b="b" t="t" l="l"/>
              <a:pathLst>
                <a:path h="182764" w="171196">
                  <a:moveTo>
                    <a:pt x="0" y="91382"/>
                  </a:moveTo>
                  <a:cubicBezTo>
                    <a:pt x="0" y="40946"/>
                    <a:pt x="38354" y="0"/>
                    <a:pt x="85598" y="0"/>
                  </a:cubicBezTo>
                  <a:cubicBezTo>
                    <a:pt x="132842" y="0"/>
                    <a:pt x="171196" y="40946"/>
                    <a:pt x="171196" y="91382"/>
                  </a:cubicBezTo>
                  <a:cubicBezTo>
                    <a:pt x="171196" y="141818"/>
                    <a:pt x="132842" y="182764"/>
                    <a:pt x="85598" y="182764"/>
                  </a:cubicBezTo>
                  <a:cubicBezTo>
                    <a:pt x="38354" y="182764"/>
                    <a:pt x="0" y="141818"/>
                    <a:pt x="0" y="91382"/>
                  </a:cubicBezTo>
                  <a:close/>
                </a:path>
              </a:pathLst>
            </a:custGeom>
            <a:solidFill>
              <a:srgbClr val="2E7D6B"/>
            </a:solidFill>
          </p:spPr>
        </p:sp>
        <p:sp>
          <p:nvSpPr>
            <p:cNvPr name="Freeform 400" id="400"/>
            <p:cNvSpPr/>
            <p:nvPr/>
          </p:nvSpPr>
          <p:spPr>
            <a:xfrm flipH="false" flipV="false" rot="0">
              <a:off x="0" y="0"/>
              <a:ext cx="188214" cy="200932"/>
            </a:xfrm>
            <a:custGeom>
              <a:avLst/>
              <a:gdLst/>
              <a:ahLst/>
              <a:cxnLst/>
              <a:rect r="r" b="b" t="t" l="l"/>
              <a:pathLst>
                <a:path h="200932" w="188214">
                  <a:moveTo>
                    <a:pt x="0" y="100466"/>
                  </a:moveTo>
                  <a:cubicBezTo>
                    <a:pt x="0" y="45013"/>
                    <a:pt x="42164" y="0"/>
                    <a:pt x="94107" y="0"/>
                  </a:cubicBezTo>
                  <a:lnTo>
                    <a:pt x="94107" y="9084"/>
                  </a:lnTo>
                  <a:lnTo>
                    <a:pt x="94107" y="0"/>
                  </a:lnTo>
                  <a:cubicBezTo>
                    <a:pt x="146050" y="0"/>
                    <a:pt x="188214" y="45013"/>
                    <a:pt x="188214" y="100466"/>
                  </a:cubicBezTo>
                  <a:lnTo>
                    <a:pt x="179705" y="100466"/>
                  </a:lnTo>
                  <a:lnTo>
                    <a:pt x="188214" y="100466"/>
                  </a:lnTo>
                  <a:cubicBezTo>
                    <a:pt x="188214" y="155919"/>
                    <a:pt x="146050" y="200932"/>
                    <a:pt x="94107" y="200932"/>
                  </a:cubicBezTo>
                  <a:lnTo>
                    <a:pt x="94107" y="191848"/>
                  </a:lnTo>
                  <a:lnTo>
                    <a:pt x="94107" y="200932"/>
                  </a:lnTo>
                  <a:cubicBezTo>
                    <a:pt x="42164" y="200932"/>
                    <a:pt x="0" y="155919"/>
                    <a:pt x="0" y="100466"/>
                  </a:cubicBezTo>
                  <a:lnTo>
                    <a:pt x="8509" y="100466"/>
                  </a:lnTo>
                  <a:lnTo>
                    <a:pt x="17018" y="100466"/>
                  </a:lnTo>
                  <a:lnTo>
                    <a:pt x="8509" y="100466"/>
                  </a:lnTo>
                  <a:lnTo>
                    <a:pt x="0" y="100466"/>
                  </a:lnTo>
                  <a:moveTo>
                    <a:pt x="17018" y="100466"/>
                  </a:moveTo>
                  <a:cubicBezTo>
                    <a:pt x="17018" y="105483"/>
                    <a:pt x="13208" y="109550"/>
                    <a:pt x="8509" y="109550"/>
                  </a:cubicBezTo>
                  <a:cubicBezTo>
                    <a:pt x="3810" y="109550"/>
                    <a:pt x="0" y="105483"/>
                    <a:pt x="0" y="100466"/>
                  </a:cubicBezTo>
                  <a:cubicBezTo>
                    <a:pt x="0" y="95450"/>
                    <a:pt x="3810" y="91382"/>
                    <a:pt x="8509" y="91382"/>
                  </a:cubicBezTo>
                  <a:cubicBezTo>
                    <a:pt x="13208" y="91382"/>
                    <a:pt x="17018" y="95450"/>
                    <a:pt x="17018" y="100466"/>
                  </a:cubicBezTo>
                  <a:cubicBezTo>
                    <a:pt x="17018" y="145886"/>
                    <a:pt x="51562" y="182764"/>
                    <a:pt x="94107" y="182764"/>
                  </a:cubicBezTo>
                  <a:cubicBezTo>
                    <a:pt x="136652" y="182764"/>
                    <a:pt x="171196" y="145886"/>
                    <a:pt x="171196" y="100466"/>
                  </a:cubicBezTo>
                  <a:cubicBezTo>
                    <a:pt x="171196" y="55046"/>
                    <a:pt x="136652" y="18168"/>
                    <a:pt x="94107" y="18168"/>
                  </a:cubicBezTo>
                  <a:lnTo>
                    <a:pt x="94107" y="9084"/>
                  </a:lnTo>
                  <a:lnTo>
                    <a:pt x="94107" y="18168"/>
                  </a:lnTo>
                  <a:cubicBezTo>
                    <a:pt x="51562" y="18168"/>
                    <a:pt x="17018" y="55046"/>
                    <a:pt x="17018" y="100466"/>
                  </a:cubicBezTo>
                  <a:close/>
                </a:path>
              </a:pathLst>
            </a:custGeom>
            <a:solidFill>
              <a:srgbClr val="2E7D6B"/>
            </a:solidFill>
          </p:spPr>
        </p:sp>
      </p:grpSp>
      <p:grpSp>
        <p:nvGrpSpPr>
          <p:cNvPr name="Group 401" id="401"/>
          <p:cNvGrpSpPr/>
          <p:nvPr/>
        </p:nvGrpSpPr>
        <p:grpSpPr>
          <a:xfrm rot="0">
            <a:off x="311272" y="3332605"/>
            <a:ext cx="128166" cy="136827"/>
            <a:chOff x="0" y="0"/>
            <a:chExt cx="171247" cy="182818"/>
          </a:xfrm>
        </p:grpSpPr>
        <p:sp>
          <p:nvSpPr>
            <p:cNvPr name="Freeform 402" id="402"/>
            <p:cNvSpPr/>
            <p:nvPr/>
          </p:nvSpPr>
          <p:spPr>
            <a:xfrm flipH="false" flipV="false" rot="0">
              <a:off x="0" y="0"/>
              <a:ext cx="171246" cy="182817"/>
            </a:xfrm>
            <a:custGeom>
              <a:avLst/>
              <a:gdLst/>
              <a:ahLst/>
              <a:cxnLst/>
              <a:rect r="r" b="b" t="t" l="l"/>
              <a:pathLst>
                <a:path h="182817" w="171246">
                  <a:moveTo>
                    <a:pt x="0" y="0"/>
                  </a:moveTo>
                  <a:lnTo>
                    <a:pt x="171246" y="0"/>
                  </a:lnTo>
                  <a:lnTo>
                    <a:pt x="171246" y="182817"/>
                  </a:lnTo>
                  <a:lnTo>
                    <a:pt x="0" y="182817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-78304" t="0" r="-78304" b="6329"/>
              </a:stretch>
            </a:blipFill>
          </p:spPr>
        </p:sp>
        <p:sp>
          <p:nvSpPr>
            <p:cNvPr name="TextBox 403" id="403"/>
            <p:cNvSpPr txBox="true"/>
            <p:nvPr/>
          </p:nvSpPr>
          <p:spPr>
            <a:xfrm>
              <a:off x="0" y="-19050"/>
              <a:ext cx="171247" cy="201868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ctr">
                <a:lnSpc>
                  <a:spcPts val="722"/>
                </a:lnSpc>
              </a:pPr>
              <a:r>
                <a:rPr lang="en-US" b="true" sz="601">
                  <a:solidFill>
                    <a:srgbClr val="F9FDFB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✓</a:t>
              </a:r>
            </a:p>
          </p:txBody>
        </p:sp>
      </p:grpSp>
      <p:grpSp>
        <p:nvGrpSpPr>
          <p:cNvPr name="Group 404" id="404"/>
          <p:cNvGrpSpPr/>
          <p:nvPr/>
        </p:nvGrpSpPr>
        <p:grpSpPr>
          <a:xfrm rot="0">
            <a:off x="4010788" y="3590618"/>
            <a:ext cx="141180" cy="150719"/>
            <a:chOff x="0" y="0"/>
            <a:chExt cx="188239" cy="200959"/>
          </a:xfrm>
        </p:grpSpPr>
        <p:sp>
          <p:nvSpPr>
            <p:cNvPr name="Freeform 405" id="405"/>
            <p:cNvSpPr/>
            <p:nvPr/>
          </p:nvSpPr>
          <p:spPr>
            <a:xfrm flipH="false" flipV="false" rot="0">
              <a:off x="8509" y="9084"/>
              <a:ext cx="171196" cy="182764"/>
            </a:xfrm>
            <a:custGeom>
              <a:avLst/>
              <a:gdLst/>
              <a:ahLst/>
              <a:cxnLst/>
              <a:rect r="r" b="b" t="t" l="l"/>
              <a:pathLst>
                <a:path h="182764" w="171196">
                  <a:moveTo>
                    <a:pt x="0" y="91382"/>
                  </a:moveTo>
                  <a:cubicBezTo>
                    <a:pt x="0" y="40946"/>
                    <a:pt x="38354" y="0"/>
                    <a:pt x="85598" y="0"/>
                  </a:cubicBezTo>
                  <a:cubicBezTo>
                    <a:pt x="132842" y="0"/>
                    <a:pt x="171196" y="40946"/>
                    <a:pt x="171196" y="91382"/>
                  </a:cubicBezTo>
                  <a:cubicBezTo>
                    <a:pt x="171196" y="141818"/>
                    <a:pt x="132842" y="182764"/>
                    <a:pt x="85598" y="182764"/>
                  </a:cubicBezTo>
                  <a:cubicBezTo>
                    <a:pt x="38354" y="182764"/>
                    <a:pt x="0" y="141818"/>
                    <a:pt x="0" y="91382"/>
                  </a:cubicBezTo>
                  <a:close/>
                </a:path>
              </a:pathLst>
            </a:custGeom>
            <a:solidFill>
              <a:srgbClr val="2E7D6B"/>
            </a:solidFill>
          </p:spPr>
        </p:sp>
        <p:sp>
          <p:nvSpPr>
            <p:cNvPr name="Freeform 406" id="406"/>
            <p:cNvSpPr/>
            <p:nvPr/>
          </p:nvSpPr>
          <p:spPr>
            <a:xfrm flipH="false" flipV="false" rot="0">
              <a:off x="0" y="0"/>
              <a:ext cx="188214" cy="200932"/>
            </a:xfrm>
            <a:custGeom>
              <a:avLst/>
              <a:gdLst/>
              <a:ahLst/>
              <a:cxnLst/>
              <a:rect r="r" b="b" t="t" l="l"/>
              <a:pathLst>
                <a:path h="200932" w="188214">
                  <a:moveTo>
                    <a:pt x="0" y="100466"/>
                  </a:moveTo>
                  <a:cubicBezTo>
                    <a:pt x="0" y="45013"/>
                    <a:pt x="42164" y="0"/>
                    <a:pt x="94107" y="0"/>
                  </a:cubicBezTo>
                  <a:lnTo>
                    <a:pt x="94107" y="9084"/>
                  </a:lnTo>
                  <a:lnTo>
                    <a:pt x="94107" y="0"/>
                  </a:lnTo>
                  <a:cubicBezTo>
                    <a:pt x="146050" y="0"/>
                    <a:pt x="188214" y="45013"/>
                    <a:pt x="188214" y="100466"/>
                  </a:cubicBezTo>
                  <a:lnTo>
                    <a:pt x="179705" y="100466"/>
                  </a:lnTo>
                  <a:lnTo>
                    <a:pt x="188214" y="100466"/>
                  </a:lnTo>
                  <a:cubicBezTo>
                    <a:pt x="188214" y="155919"/>
                    <a:pt x="146050" y="200932"/>
                    <a:pt x="94107" y="200932"/>
                  </a:cubicBezTo>
                  <a:lnTo>
                    <a:pt x="94107" y="191848"/>
                  </a:lnTo>
                  <a:lnTo>
                    <a:pt x="94107" y="200932"/>
                  </a:lnTo>
                  <a:cubicBezTo>
                    <a:pt x="42164" y="200932"/>
                    <a:pt x="0" y="155919"/>
                    <a:pt x="0" y="100466"/>
                  </a:cubicBezTo>
                  <a:lnTo>
                    <a:pt x="8509" y="100466"/>
                  </a:lnTo>
                  <a:lnTo>
                    <a:pt x="17018" y="100466"/>
                  </a:lnTo>
                  <a:lnTo>
                    <a:pt x="8509" y="100466"/>
                  </a:lnTo>
                  <a:lnTo>
                    <a:pt x="0" y="100466"/>
                  </a:lnTo>
                  <a:moveTo>
                    <a:pt x="17018" y="100466"/>
                  </a:moveTo>
                  <a:cubicBezTo>
                    <a:pt x="17018" y="105483"/>
                    <a:pt x="13208" y="109550"/>
                    <a:pt x="8509" y="109550"/>
                  </a:cubicBezTo>
                  <a:cubicBezTo>
                    <a:pt x="3810" y="109550"/>
                    <a:pt x="0" y="105483"/>
                    <a:pt x="0" y="100466"/>
                  </a:cubicBezTo>
                  <a:cubicBezTo>
                    <a:pt x="0" y="95450"/>
                    <a:pt x="3810" y="91382"/>
                    <a:pt x="8509" y="91382"/>
                  </a:cubicBezTo>
                  <a:cubicBezTo>
                    <a:pt x="13208" y="91382"/>
                    <a:pt x="17018" y="95450"/>
                    <a:pt x="17018" y="100466"/>
                  </a:cubicBezTo>
                  <a:cubicBezTo>
                    <a:pt x="17018" y="145886"/>
                    <a:pt x="51562" y="182764"/>
                    <a:pt x="94107" y="182764"/>
                  </a:cubicBezTo>
                  <a:cubicBezTo>
                    <a:pt x="136652" y="182764"/>
                    <a:pt x="171196" y="145886"/>
                    <a:pt x="171196" y="100466"/>
                  </a:cubicBezTo>
                  <a:cubicBezTo>
                    <a:pt x="171196" y="55046"/>
                    <a:pt x="136652" y="18168"/>
                    <a:pt x="94107" y="18168"/>
                  </a:cubicBezTo>
                  <a:lnTo>
                    <a:pt x="94107" y="9084"/>
                  </a:lnTo>
                  <a:lnTo>
                    <a:pt x="94107" y="18168"/>
                  </a:lnTo>
                  <a:cubicBezTo>
                    <a:pt x="51562" y="18168"/>
                    <a:pt x="17018" y="55046"/>
                    <a:pt x="17018" y="100466"/>
                  </a:cubicBezTo>
                  <a:close/>
                </a:path>
              </a:pathLst>
            </a:custGeom>
            <a:solidFill>
              <a:srgbClr val="2E7D6B"/>
            </a:solidFill>
          </p:spPr>
        </p:sp>
      </p:grpSp>
      <p:grpSp>
        <p:nvGrpSpPr>
          <p:cNvPr name="Group 407" id="407"/>
          <p:cNvGrpSpPr/>
          <p:nvPr/>
        </p:nvGrpSpPr>
        <p:grpSpPr>
          <a:xfrm rot="0">
            <a:off x="4010788" y="3597420"/>
            <a:ext cx="128435" cy="137114"/>
            <a:chOff x="0" y="0"/>
            <a:chExt cx="171247" cy="182818"/>
          </a:xfrm>
        </p:grpSpPr>
        <p:sp>
          <p:nvSpPr>
            <p:cNvPr name="Freeform 408" id="408"/>
            <p:cNvSpPr/>
            <p:nvPr/>
          </p:nvSpPr>
          <p:spPr>
            <a:xfrm flipH="false" flipV="false" rot="0">
              <a:off x="0" y="0"/>
              <a:ext cx="171246" cy="182817"/>
            </a:xfrm>
            <a:custGeom>
              <a:avLst/>
              <a:gdLst/>
              <a:ahLst/>
              <a:cxnLst/>
              <a:rect r="r" b="b" t="t" l="l"/>
              <a:pathLst>
                <a:path h="182817" w="171246">
                  <a:moveTo>
                    <a:pt x="0" y="0"/>
                  </a:moveTo>
                  <a:lnTo>
                    <a:pt x="171246" y="0"/>
                  </a:lnTo>
                  <a:lnTo>
                    <a:pt x="171246" y="182817"/>
                  </a:lnTo>
                  <a:lnTo>
                    <a:pt x="0" y="182817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-78304" t="0" r="-78304" b="6329"/>
              </a:stretch>
            </a:blipFill>
          </p:spPr>
        </p:sp>
        <p:sp>
          <p:nvSpPr>
            <p:cNvPr name="TextBox 409" id="409"/>
            <p:cNvSpPr txBox="true"/>
            <p:nvPr/>
          </p:nvSpPr>
          <p:spPr>
            <a:xfrm>
              <a:off x="0" y="-19050"/>
              <a:ext cx="171247" cy="201868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ctr">
                <a:lnSpc>
                  <a:spcPts val="722"/>
                </a:lnSpc>
              </a:pPr>
              <a:r>
                <a:rPr lang="en-US" b="true" sz="601">
                  <a:solidFill>
                    <a:srgbClr val="F9FDFB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✓</a:t>
              </a:r>
            </a:p>
          </p:txBody>
        </p:sp>
      </p:grpSp>
      <p:grpSp>
        <p:nvGrpSpPr>
          <p:cNvPr name="Group 410" id="410"/>
          <p:cNvGrpSpPr/>
          <p:nvPr/>
        </p:nvGrpSpPr>
        <p:grpSpPr>
          <a:xfrm rot="0">
            <a:off x="4010788" y="3851405"/>
            <a:ext cx="141180" cy="150719"/>
            <a:chOff x="0" y="0"/>
            <a:chExt cx="188239" cy="200959"/>
          </a:xfrm>
        </p:grpSpPr>
        <p:sp>
          <p:nvSpPr>
            <p:cNvPr name="Freeform 411" id="411"/>
            <p:cNvSpPr/>
            <p:nvPr/>
          </p:nvSpPr>
          <p:spPr>
            <a:xfrm flipH="false" flipV="false" rot="0">
              <a:off x="8509" y="9084"/>
              <a:ext cx="171196" cy="182764"/>
            </a:xfrm>
            <a:custGeom>
              <a:avLst/>
              <a:gdLst/>
              <a:ahLst/>
              <a:cxnLst/>
              <a:rect r="r" b="b" t="t" l="l"/>
              <a:pathLst>
                <a:path h="182764" w="171196">
                  <a:moveTo>
                    <a:pt x="0" y="91382"/>
                  </a:moveTo>
                  <a:cubicBezTo>
                    <a:pt x="0" y="40946"/>
                    <a:pt x="38354" y="0"/>
                    <a:pt x="85598" y="0"/>
                  </a:cubicBezTo>
                  <a:cubicBezTo>
                    <a:pt x="132842" y="0"/>
                    <a:pt x="171196" y="40946"/>
                    <a:pt x="171196" y="91382"/>
                  </a:cubicBezTo>
                  <a:cubicBezTo>
                    <a:pt x="171196" y="141818"/>
                    <a:pt x="132842" y="182764"/>
                    <a:pt x="85598" y="182764"/>
                  </a:cubicBezTo>
                  <a:cubicBezTo>
                    <a:pt x="38354" y="182764"/>
                    <a:pt x="0" y="141818"/>
                    <a:pt x="0" y="91382"/>
                  </a:cubicBezTo>
                  <a:close/>
                </a:path>
              </a:pathLst>
            </a:custGeom>
            <a:solidFill>
              <a:srgbClr val="2E7D6B"/>
            </a:solidFill>
          </p:spPr>
        </p:sp>
        <p:sp>
          <p:nvSpPr>
            <p:cNvPr name="Freeform 412" id="412"/>
            <p:cNvSpPr/>
            <p:nvPr/>
          </p:nvSpPr>
          <p:spPr>
            <a:xfrm flipH="false" flipV="false" rot="0">
              <a:off x="0" y="0"/>
              <a:ext cx="188214" cy="200932"/>
            </a:xfrm>
            <a:custGeom>
              <a:avLst/>
              <a:gdLst/>
              <a:ahLst/>
              <a:cxnLst/>
              <a:rect r="r" b="b" t="t" l="l"/>
              <a:pathLst>
                <a:path h="200932" w="188214">
                  <a:moveTo>
                    <a:pt x="0" y="100466"/>
                  </a:moveTo>
                  <a:cubicBezTo>
                    <a:pt x="0" y="45013"/>
                    <a:pt x="42164" y="0"/>
                    <a:pt x="94107" y="0"/>
                  </a:cubicBezTo>
                  <a:lnTo>
                    <a:pt x="94107" y="9084"/>
                  </a:lnTo>
                  <a:lnTo>
                    <a:pt x="94107" y="0"/>
                  </a:lnTo>
                  <a:cubicBezTo>
                    <a:pt x="146050" y="0"/>
                    <a:pt x="188214" y="45013"/>
                    <a:pt x="188214" y="100466"/>
                  </a:cubicBezTo>
                  <a:lnTo>
                    <a:pt x="179705" y="100466"/>
                  </a:lnTo>
                  <a:lnTo>
                    <a:pt x="188214" y="100466"/>
                  </a:lnTo>
                  <a:cubicBezTo>
                    <a:pt x="188214" y="155919"/>
                    <a:pt x="146050" y="200932"/>
                    <a:pt x="94107" y="200932"/>
                  </a:cubicBezTo>
                  <a:lnTo>
                    <a:pt x="94107" y="191848"/>
                  </a:lnTo>
                  <a:lnTo>
                    <a:pt x="94107" y="200932"/>
                  </a:lnTo>
                  <a:cubicBezTo>
                    <a:pt x="42164" y="200932"/>
                    <a:pt x="0" y="155919"/>
                    <a:pt x="0" y="100466"/>
                  </a:cubicBezTo>
                  <a:lnTo>
                    <a:pt x="8509" y="100466"/>
                  </a:lnTo>
                  <a:lnTo>
                    <a:pt x="17018" y="100466"/>
                  </a:lnTo>
                  <a:lnTo>
                    <a:pt x="8509" y="100466"/>
                  </a:lnTo>
                  <a:lnTo>
                    <a:pt x="0" y="100466"/>
                  </a:lnTo>
                  <a:moveTo>
                    <a:pt x="17018" y="100466"/>
                  </a:moveTo>
                  <a:cubicBezTo>
                    <a:pt x="17018" y="105483"/>
                    <a:pt x="13208" y="109550"/>
                    <a:pt x="8509" y="109550"/>
                  </a:cubicBezTo>
                  <a:cubicBezTo>
                    <a:pt x="3810" y="109550"/>
                    <a:pt x="0" y="105483"/>
                    <a:pt x="0" y="100466"/>
                  </a:cubicBezTo>
                  <a:cubicBezTo>
                    <a:pt x="0" y="95450"/>
                    <a:pt x="3810" y="91382"/>
                    <a:pt x="8509" y="91382"/>
                  </a:cubicBezTo>
                  <a:cubicBezTo>
                    <a:pt x="13208" y="91382"/>
                    <a:pt x="17018" y="95450"/>
                    <a:pt x="17018" y="100466"/>
                  </a:cubicBezTo>
                  <a:cubicBezTo>
                    <a:pt x="17018" y="145886"/>
                    <a:pt x="51562" y="182764"/>
                    <a:pt x="94107" y="182764"/>
                  </a:cubicBezTo>
                  <a:cubicBezTo>
                    <a:pt x="136652" y="182764"/>
                    <a:pt x="171196" y="145886"/>
                    <a:pt x="171196" y="100466"/>
                  </a:cubicBezTo>
                  <a:cubicBezTo>
                    <a:pt x="171196" y="55046"/>
                    <a:pt x="136652" y="18168"/>
                    <a:pt x="94107" y="18168"/>
                  </a:cubicBezTo>
                  <a:lnTo>
                    <a:pt x="94107" y="9084"/>
                  </a:lnTo>
                  <a:lnTo>
                    <a:pt x="94107" y="18168"/>
                  </a:lnTo>
                  <a:cubicBezTo>
                    <a:pt x="51562" y="18168"/>
                    <a:pt x="17018" y="55046"/>
                    <a:pt x="17018" y="100466"/>
                  </a:cubicBezTo>
                  <a:close/>
                </a:path>
              </a:pathLst>
            </a:custGeom>
            <a:solidFill>
              <a:srgbClr val="2E7D6B"/>
            </a:solidFill>
          </p:spPr>
        </p:sp>
      </p:grpSp>
      <p:grpSp>
        <p:nvGrpSpPr>
          <p:cNvPr name="Group 413" id="413"/>
          <p:cNvGrpSpPr/>
          <p:nvPr/>
        </p:nvGrpSpPr>
        <p:grpSpPr>
          <a:xfrm rot="0">
            <a:off x="4010788" y="3858208"/>
            <a:ext cx="128435" cy="137114"/>
            <a:chOff x="0" y="0"/>
            <a:chExt cx="171247" cy="182818"/>
          </a:xfrm>
        </p:grpSpPr>
        <p:sp>
          <p:nvSpPr>
            <p:cNvPr name="Freeform 414" id="414"/>
            <p:cNvSpPr/>
            <p:nvPr/>
          </p:nvSpPr>
          <p:spPr>
            <a:xfrm flipH="false" flipV="false" rot="0">
              <a:off x="0" y="0"/>
              <a:ext cx="171246" cy="182817"/>
            </a:xfrm>
            <a:custGeom>
              <a:avLst/>
              <a:gdLst/>
              <a:ahLst/>
              <a:cxnLst/>
              <a:rect r="r" b="b" t="t" l="l"/>
              <a:pathLst>
                <a:path h="182817" w="171246">
                  <a:moveTo>
                    <a:pt x="0" y="0"/>
                  </a:moveTo>
                  <a:lnTo>
                    <a:pt x="171246" y="0"/>
                  </a:lnTo>
                  <a:lnTo>
                    <a:pt x="171246" y="182817"/>
                  </a:lnTo>
                  <a:lnTo>
                    <a:pt x="0" y="182817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-78304" t="0" r="-78304" b="6329"/>
              </a:stretch>
            </a:blipFill>
          </p:spPr>
        </p:sp>
        <p:sp>
          <p:nvSpPr>
            <p:cNvPr name="TextBox 415" id="415"/>
            <p:cNvSpPr txBox="true"/>
            <p:nvPr/>
          </p:nvSpPr>
          <p:spPr>
            <a:xfrm>
              <a:off x="0" y="-19050"/>
              <a:ext cx="171247" cy="201868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ctr">
                <a:lnSpc>
                  <a:spcPts val="722"/>
                </a:lnSpc>
              </a:pPr>
              <a:r>
                <a:rPr lang="en-US" b="true" sz="601">
                  <a:solidFill>
                    <a:srgbClr val="F9FDFB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✓</a:t>
              </a:r>
            </a:p>
          </p:txBody>
        </p:sp>
      </p:grpSp>
      <p:grpSp>
        <p:nvGrpSpPr>
          <p:cNvPr name="Group 416" id="416"/>
          <p:cNvGrpSpPr/>
          <p:nvPr/>
        </p:nvGrpSpPr>
        <p:grpSpPr>
          <a:xfrm rot="0">
            <a:off x="4010788" y="4116424"/>
            <a:ext cx="141180" cy="141194"/>
            <a:chOff x="0" y="0"/>
            <a:chExt cx="188239" cy="188259"/>
          </a:xfrm>
        </p:grpSpPr>
        <p:sp>
          <p:nvSpPr>
            <p:cNvPr name="Freeform 417" id="417"/>
            <p:cNvSpPr/>
            <p:nvPr/>
          </p:nvSpPr>
          <p:spPr>
            <a:xfrm flipH="false" flipV="false" rot="0">
              <a:off x="8509" y="8510"/>
              <a:ext cx="171196" cy="171214"/>
            </a:xfrm>
            <a:custGeom>
              <a:avLst/>
              <a:gdLst/>
              <a:ahLst/>
              <a:cxnLst/>
              <a:rect r="r" b="b" t="t" l="l"/>
              <a:pathLst>
                <a:path h="171214" w="171196">
                  <a:moveTo>
                    <a:pt x="0" y="85607"/>
                  </a:moveTo>
                  <a:cubicBezTo>
                    <a:pt x="0" y="38358"/>
                    <a:pt x="38354" y="0"/>
                    <a:pt x="85598" y="0"/>
                  </a:cubicBezTo>
                  <a:cubicBezTo>
                    <a:pt x="132842" y="0"/>
                    <a:pt x="171196" y="38358"/>
                    <a:pt x="171196" y="85607"/>
                  </a:cubicBezTo>
                  <a:cubicBezTo>
                    <a:pt x="171196" y="132856"/>
                    <a:pt x="132842" y="171214"/>
                    <a:pt x="85598" y="171214"/>
                  </a:cubicBezTo>
                  <a:cubicBezTo>
                    <a:pt x="38354" y="171214"/>
                    <a:pt x="0" y="132856"/>
                    <a:pt x="0" y="85607"/>
                  </a:cubicBezTo>
                  <a:close/>
                </a:path>
              </a:pathLst>
            </a:custGeom>
            <a:solidFill>
              <a:srgbClr val="2E7D6B"/>
            </a:solidFill>
          </p:spPr>
        </p:sp>
        <p:sp>
          <p:nvSpPr>
            <p:cNvPr name="Freeform 418" id="418"/>
            <p:cNvSpPr/>
            <p:nvPr/>
          </p:nvSpPr>
          <p:spPr>
            <a:xfrm flipH="false" flipV="false" rot="0">
              <a:off x="0" y="0"/>
              <a:ext cx="188214" cy="188234"/>
            </a:xfrm>
            <a:custGeom>
              <a:avLst/>
              <a:gdLst/>
              <a:ahLst/>
              <a:cxnLst/>
              <a:rect r="r" b="b" t="t" l="l"/>
              <a:pathLst>
                <a:path h="188234" w="188214">
                  <a:moveTo>
                    <a:pt x="0" y="94117"/>
                  </a:moveTo>
                  <a:cubicBezTo>
                    <a:pt x="0" y="42168"/>
                    <a:pt x="42164" y="0"/>
                    <a:pt x="94107" y="0"/>
                  </a:cubicBezTo>
                  <a:lnTo>
                    <a:pt x="94107" y="8510"/>
                  </a:lnTo>
                  <a:lnTo>
                    <a:pt x="94107" y="0"/>
                  </a:lnTo>
                  <a:cubicBezTo>
                    <a:pt x="146050" y="0"/>
                    <a:pt x="188214" y="42168"/>
                    <a:pt x="188214" y="94117"/>
                  </a:cubicBezTo>
                  <a:lnTo>
                    <a:pt x="179705" y="94117"/>
                  </a:lnTo>
                  <a:lnTo>
                    <a:pt x="188214" y="94117"/>
                  </a:lnTo>
                  <a:cubicBezTo>
                    <a:pt x="188214" y="146065"/>
                    <a:pt x="146050" y="188234"/>
                    <a:pt x="94107" y="188234"/>
                  </a:cubicBezTo>
                  <a:lnTo>
                    <a:pt x="94107" y="179724"/>
                  </a:lnTo>
                  <a:lnTo>
                    <a:pt x="94107" y="188234"/>
                  </a:lnTo>
                  <a:cubicBezTo>
                    <a:pt x="42164" y="188234"/>
                    <a:pt x="0" y="146065"/>
                    <a:pt x="0" y="94117"/>
                  </a:cubicBezTo>
                  <a:lnTo>
                    <a:pt x="8509" y="94117"/>
                  </a:lnTo>
                  <a:lnTo>
                    <a:pt x="17018" y="94117"/>
                  </a:lnTo>
                  <a:lnTo>
                    <a:pt x="8509" y="94117"/>
                  </a:lnTo>
                  <a:lnTo>
                    <a:pt x="0" y="94117"/>
                  </a:lnTo>
                  <a:moveTo>
                    <a:pt x="17018" y="94117"/>
                  </a:moveTo>
                  <a:cubicBezTo>
                    <a:pt x="17018" y="98816"/>
                    <a:pt x="13208" y="102627"/>
                    <a:pt x="8509" y="102627"/>
                  </a:cubicBezTo>
                  <a:cubicBezTo>
                    <a:pt x="3810" y="102627"/>
                    <a:pt x="0" y="98816"/>
                    <a:pt x="0" y="94117"/>
                  </a:cubicBezTo>
                  <a:cubicBezTo>
                    <a:pt x="0" y="89417"/>
                    <a:pt x="3810" y="85607"/>
                    <a:pt x="8509" y="85607"/>
                  </a:cubicBezTo>
                  <a:cubicBezTo>
                    <a:pt x="13208" y="85607"/>
                    <a:pt x="17018" y="89417"/>
                    <a:pt x="17018" y="94117"/>
                  </a:cubicBezTo>
                  <a:cubicBezTo>
                    <a:pt x="17018" y="136666"/>
                    <a:pt x="51562" y="171214"/>
                    <a:pt x="94107" y="171214"/>
                  </a:cubicBezTo>
                  <a:cubicBezTo>
                    <a:pt x="136652" y="171214"/>
                    <a:pt x="171196" y="136666"/>
                    <a:pt x="171196" y="94117"/>
                  </a:cubicBezTo>
                  <a:cubicBezTo>
                    <a:pt x="171196" y="51567"/>
                    <a:pt x="136652" y="17020"/>
                    <a:pt x="94107" y="17020"/>
                  </a:cubicBezTo>
                  <a:lnTo>
                    <a:pt x="94107" y="8510"/>
                  </a:lnTo>
                  <a:lnTo>
                    <a:pt x="94107" y="17020"/>
                  </a:lnTo>
                  <a:cubicBezTo>
                    <a:pt x="51562" y="17020"/>
                    <a:pt x="17018" y="51567"/>
                    <a:pt x="17018" y="94117"/>
                  </a:cubicBezTo>
                  <a:close/>
                </a:path>
              </a:pathLst>
            </a:custGeom>
            <a:solidFill>
              <a:srgbClr val="2E7D6B"/>
            </a:solidFill>
          </p:spPr>
        </p:sp>
      </p:grpSp>
      <p:grpSp>
        <p:nvGrpSpPr>
          <p:cNvPr name="Group 419" id="419"/>
          <p:cNvGrpSpPr/>
          <p:nvPr/>
        </p:nvGrpSpPr>
        <p:grpSpPr>
          <a:xfrm rot="0">
            <a:off x="4010788" y="4122797"/>
            <a:ext cx="128435" cy="128449"/>
            <a:chOff x="0" y="0"/>
            <a:chExt cx="171247" cy="171265"/>
          </a:xfrm>
        </p:grpSpPr>
        <p:sp>
          <p:nvSpPr>
            <p:cNvPr name="Freeform 420" id="420"/>
            <p:cNvSpPr/>
            <p:nvPr/>
          </p:nvSpPr>
          <p:spPr>
            <a:xfrm flipH="false" flipV="false" rot="0">
              <a:off x="0" y="0"/>
              <a:ext cx="171246" cy="171264"/>
            </a:xfrm>
            <a:custGeom>
              <a:avLst/>
              <a:gdLst/>
              <a:ahLst/>
              <a:cxnLst/>
              <a:rect r="r" b="b" t="t" l="l"/>
              <a:pathLst>
                <a:path h="171264" w="171246">
                  <a:moveTo>
                    <a:pt x="0" y="0"/>
                  </a:moveTo>
                  <a:lnTo>
                    <a:pt x="171246" y="0"/>
                  </a:lnTo>
                  <a:lnTo>
                    <a:pt x="171246" y="171264"/>
                  </a:lnTo>
                  <a:lnTo>
                    <a:pt x="0" y="171264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-78304" t="0" r="-78304" b="9"/>
              </a:stretch>
            </a:blipFill>
          </p:spPr>
        </p:sp>
        <p:sp>
          <p:nvSpPr>
            <p:cNvPr name="TextBox 421" id="421"/>
            <p:cNvSpPr txBox="true"/>
            <p:nvPr/>
          </p:nvSpPr>
          <p:spPr>
            <a:xfrm>
              <a:off x="0" y="-19050"/>
              <a:ext cx="171247" cy="190315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ctr">
                <a:lnSpc>
                  <a:spcPts val="722"/>
                </a:lnSpc>
              </a:pPr>
              <a:r>
                <a:rPr lang="en-US" b="true" sz="601">
                  <a:solidFill>
                    <a:srgbClr val="F9FDFB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✓</a:t>
              </a:r>
            </a:p>
          </p:txBody>
        </p:sp>
      </p:grpSp>
      <p:grpSp>
        <p:nvGrpSpPr>
          <p:cNvPr name="Group 422" id="422"/>
          <p:cNvGrpSpPr/>
          <p:nvPr/>
        </p:nvGrpSpPr>
        <p:grpSpPr>
          <a:xfrm rot="0">
            <a:off x="4010788" y="4394710"/>
            <a:ext cx="141180" cy="150719"/>
            <a:chOff x="0" y="0"/>
            <a:chExt cx="188239" cy="200959"/>
          </a:xfrm>
        </p:grpSpPr>
        <p:sp>
          <p:nvSpPr>
            <p:cNvPr name="Freeform 423" id="423"/>
            <p:cNvSpPr/>
            <p:nvPr/>
          </p:nvSpPr>
          <p:spPr>
            <a:xfrm flipH="false" flipV="false" rot="0">
              <a:off x="8509" y="9084"/>
              <a:ext cx="171196" cy="182764"/>
            </a:xfrm>
            <a:custGeom>
              <a:avLst/>
              <a:gdLst/>
              <a:ahLst/>
              <a:cxnLst/>
              <a:rect r="r" b="b" t="t" l="l"/>
              <a:pathLst>
                <a:path h="182764" w="171196">
                  <a:moveTo>
                    <a:pt x="0" y="91382"/>
                  </a:moveTo>
                  <a:cubicBezTo>
                    <a:pt x="0" y="40946"/>
                    <a:pt x="38354" y="0"/>
                    <a:pt x="85598" y="0"/>
                  </a:cubicBezTo>
                  <a:cubicBezTo>
                    <a:pt x="132842" y="0"/>
                    <a:pt x="171196" y="40946"/>
                    <a:pt x="171196" y="91382"/>
                  </a:cubicBezTo>
                  <a:cubicBezTo>
                    <a:pt x="171196" y="141818"/>
                    <a:pt x="132842" y="182764"/>
                    <a:pt x="85598" y="182764"/>
                  </a:cubicBezTo>
                  <a:cubicBezTo>
                    <a:pt x="38354" y="182764"/>
                    <a:pt x="0" y="141818"/>
                    <a:pt x="0" y="91382"/>
                  </a:cubicBezTo>
                  <a:close/>
                </a:path>
              </a:pathLst>
            </a:custGeom>
            <a:solidFill>
              <a:srgbClr val="2E7D6B"/>
            </a:solidFill>
          </p:spPr>
        </p:sp>
        <p:sp>
          <p:nvSpPr>
            <p:cNvPr name="Freeform 424" id="424"/>
            <p:cNvSpPr/>
            <p:nvPr/>
          </p:nvSpPr>
          <p:spPr>
            <a:xfrm flipH="false" flipV="false" rot="0">
              <a:off x="0" y="0"/>
              <a:ext cx="188214" cy="200932"/>
            </a:xfrm>
            <a:custGeom>
              <a:avLst/>
              <a:gdLst/>
              <a:ahLst/>
              <a:cxnLst/>
              <a:rect r="r" b="b" t="t" l="l"/>
              <a:pathLst>
                <a:path h="200932" w="188214">
                  <a:moveTo>
                    <a:pt x="0" y="100466"/>
                  </a:moveTo>
                  <a:cubicBezTo>
                    <a:pt x="0" y="45013"/>
                    <a:pt x="42164" y="0"/>
                    <a:pt x="94107" y="0"/>
                  </a:cubicBezTo>
                  <a:lnTo>
                    <a:pt x="94107" y="9084"/>
                  </a:lnTo>
                  <a:lnTo>
                    <a:pt x="94107" y="0"/>
                  </a:lnTo>
                  <a:cubicBezTo>
                    <a:pt x="146050" y="0"/>
                    <a:pt x="188214" y="45013"/>
                    <a:pt x="188214" y="100466"/>
                  </a:cubicBezTo>
                  <a:lnTo>
                    <a:pt x="179705" y="100466"/>
                  </a:lnTo>
                  <a:lnTo>
                    <a:pt x="188214" y="100466"/>
                  </a:lnTo>
                  <a:cubicBezTo>
                    <a:pt x="188214" y="155919"/>
                    <a:pt x="146050" y="200932"/>
                    <a:pt x="94107" y="200932"/>
                  </a:cubicBezTo>
                  <a:lnTo>
                    <a:pt x="94107" y="191848"/>
                  </a:lnTo>
                  <a:lnTo>
                    <a:pt x="94107" y="200932"/>
                  </a:lnTo>
                  <a:cubicBezTo>
                    <a:pt x="42164" y="200932"/>
                    <a:pt x="0" y="155919"/>
                    <a:pt x="0" y="100466"/>
                  </a:cubicBezTo>
                  <a:lnTo>
                    <a:pt x="8509" y="100466"/>
                  </a:lnTo>
                  <a:lnTo>
                    <a:pt x="17018" y="100466"/>
                  </a:lnTo>
                  <a:lnTo>
                    <a:pt x="8509" y="100466"/>
                  </a:lnTo>
                  <a:lnTo>
                    <a:pt x="0" y="100466"/>
                  </a:lnTo>
                  <a:moveTo>
                    <a:pt x="17018" y="100466"/>
                  </a:moveTo>
                  <a:cubicBezTo>
                    <a:pt x="17018" y="105483"/>
                    <a:pt x="13208" y="109550"/>
                    <a:pt x="8509" y="109550"/>
                  </a:cubicBezTo>
                  <a:cubicBezTo>
                    <a:pt x="3810" y="109550"/>
                    <a:pt x="0" y="105483"/>
                    <a:pt x="0" y="100466"/>
                  </a:cubicBezTo>
                  <a:cubicBezTo>
                    <a:pt x="0" y="95450"/>
                    <a:pt x="3810" y="91382"/>
                    <a:pt x="8509" y="91382"/>
                  </a:cubicBezTo>
                  <a:cubicBezTo>
                    <a:pt x="13208" y="91382"/>
                    <a:pt x="17018" y="95450"/>
                    <a:pt x="17018" y="100466"/>
                  </a:cubicBezTo>
                  <a:cubicBezTo>
                    <a:pt x="17018" y="145886"/>
                    <a:pt x="51562" y="182764"/>
                    <a:pt x="94107" y="182764"/>
                  </a:cubicBezTo>
                  <a:cubicBezTo>
                    <a:pt x="136652" y="182764"/>
                    <a:pt x="171196" y="145886"/>
                    <a:pt x="171196" y="100466"/>
                  </a:cubicBezTo>
                  <a:cubicBezTo>
                    <a:pt x="171196" y="55046"/>
                    <a:pt x="136652" y="18168"/>
                    <a:pt x="94107" y="18168"/>
                  </a:cubicBezTo>
                  <a:lnTo>
                    <a:pt x="94107" y="9084"/>
                  </a:lnTo>
                  <a:lnTo>
                    <a:pt x="94107" y="18168"/>
                  </a:lnTo>
                  <a:cubicBezTo>
                    <a:pt x="51562" y="18168"/>
                    <a:pt x="17018" y="55046"/>
                    <a:pt x="17018" y="100466"/>
                  </a:cubicBezTo>
                  <a:close/>
                </a:path>
              </a:pathLst>
            </a:custGeom>
            <a:solidFill>
              <a:srgbClr val="2E7D6B"/>
            </a:solidFill>
          </p:spPr>
        </p:sp>
      </p:grpSp>
      <p:grpSp>
        <p:nvGrpSpPr>
          <p:cNvPr name="Group 425" id="425"/>
          <p:cNvGrpSpPr/>
          <p:nvPr/>
        </p:nvGrpSpPr>
        <p:grpSpPr>
          <a:xfrm rot="0">
            <a:off x="4010788" y="4401513"/>
            <a:ext cx="128435" cy="137114"/>
            <a:chOff x="0" y="0"/>
            <a:chExt cx="171247" cy="182818"/>
          </a:xfrm>
        </p:grpSpPr>
        <p:sp>
          <p:nvSpPr>
            <p:cNvPr name="Freeform 426" id="426"/>
            <p:cNvSpPr/>
            <p:nvPr/>
          </p:nvSpPr>
          <p:spPr>
            <a:xfrm flipH="false" flipV="false" rot="0">
              <a:off x="0" y="0"/>
              <a:ext cx="171246" cy="182817"/>
            </a:xfrm>
            <a:custGeom>
              <a:avLst/>
              <a:gdLst/>
              <a:ahLst/>
              <a:cxnLst/>
              <a:rect r="r" b="b" t="t" l="l"/>
              <a:pathLst>
                <a:path h="182817" w="171246">
                  <a:moveTo>
                    <a:pt x="0" y="0"/>
                  </a:moveTo>
                  <a:lnTo>
                    <a:pt x="171246" y="0"/>
                  </a:lnTo>
                  <a:lnTo>
                    <a:pt x="171246" y="182817"/>
                  </a:lnTo>
                  <a:lnTo>
                    <a:pt x="0" y="182817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-78304" t="0" r="-78304" b="6329"/>
              </a:stretch>
            </a:blipFill>
          </p:spPr>
        </p:sp>
        <p:sp>
          <p:nvSpPr>
            <p:cNvPr name="TextBox 427" id="427"/>
            <p:cNvSpPr txBox="true"/>
            <p:nvPr/>
          </p:nvSpPr>
          <p:spPr>
            <a:xfrm>
              <a:off x="0" y="-19050"/>
              <a:ext cx="171247" cy="201868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ctr">
                <a:lnSpc>
                  <a:spcPts val="722"/>
                </a:lnSpc>
              </a:pPr>
              <a:r>
                <a:rPr lang="en-US" b="true" sz="601">
                  <a:solidFill>
                    <a:srgbClr val="F9FDFB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✓</a:t>
              </a:r>
            </a:p>
          </p:txBody>
        </p:sp>
      </p:grpSp>
      <p:grpSp>
        <p:nvGrpSpPr>
          <p:cNvPr name="Group 428" id="428"/>
          <p:cNvGrpSpPr/>
          <p:nvPr/>
        </p:nvGrpSpPr>
        <p:grpSpPr>
          <a:xfrm rot="0">
            <a:off x="4010788" y="4643705"/>
            <a:ext cx="141180" cy="150719"/>
            <a:chOff x="0" y="0"/>
            <a:chExt cx="188239" cy="200959"/>
          </a:xfrm>
        </p:grpSpPr>
        <p:sp>
          <p:nvSpPr>
            <p:cNvPr name="Freeform 429" id="429"/>
            <p:cNvSpPr/>
            <p:nvPr/>
          </p:nvSpPr>
          <p:spPr>
            <a:xfrm flipH="false" flipV="false" rot="0">
              <a:off x="8509" y="9084"/>
              <a:ext cx="171196" cy="182764"/>
            </a:xfrm>
            <a:custGeom>
              <a:avLst/>
              <a:gdLst/>
              <a:ahLst/>
              <a:cxnLst/>
              <a:rect r="r" b="b" t="t" l="l"/>
              <a:pathLst>
                <a:path h="182764" w="171196">
                  <a:moveTo>
                    <a:pt x="0" y="91382"/>
                  </a:moveTo>
                  <a:cubicBezTo>
                    <a:pt x="0" y="40946"/>
                    <a:pt x="38354" y="0"/>
                    <a:pt x="85598" y="0"/>
                  </a:cubicBezTo>
                  <a:cubicBezTo>
                    <a:pt x="132842" y="0"/>
                    <a:pt x="171196" y="40946"/>
                    <a:pt x="171196" y="91382"/>
                  </a:cubicBezTo>
                  <a:cubicBezTo>
                    <a:pt x="171196" y="141818"/>
                    <a:pt x="132842" y="182764"/>
                    <a:pt x="85598" y="182764"/>
                  </a:cubicBezTo>
                  <a:cubicBezTo>
                    <a:pt x="38354" y="182764"/>
                    <a:pt x="0" y="141818"/>
                    <a:pt x="0" y="91382"/>
                  </a:cubicBezTo>
                  <a:close/>
                </a:path>
              </a:pathLst>
            </a:custGeom>
            <a:solidFill>
              <a:srgbClr val="2E7D6B"/>
            </a:solidFill>
          </p:spPr>
        </p:sp>
        <p:sp>
          <p:nvSpPr>
            <p:cNvPr name="Freeform 430" id="430"/>
            <p:cNvSpPr/>
            <p:nvPr/>
          </p:nvSpPr>
          <p:spPr>
            <a:xfrm flipH="false" flipV="false" rot="0">
              <a:off x="0" y="0"/>
              <a:ext cx="188214" cy="200932"/>
            </a:xfrm>
            <a:custGeom>
              <a:avLst/>
              <a:gdLst/>
              <a:ahLst/>
              <a:cxnLst/>
              <a:rect r="r" b="b" t="t" l="l"/>
              <a:pathLst>
                <a:path h="200932" w="188214">
                  <a:moveTo>
                    <a:pt x="0" y="100466"/>
                  </a:moveTo>
                  <a:cubicBezTo>
                    <a:pt x="0" y="45013"/>
                    <a:pt x="42164" y="0"/>
                    <a:pt x="94107" y="0"/>
                  </a:cubicBezTo>
                  <a:lnTo>
                    <a:pt x="94107" y="9084"/>
                  </a:lnTo>
                  <a:lnTo>
                    <a:pt x="94107" y="0"/>
                  </a:lnTo>
                  <a:cubicBezTo>
                    <a:pt x="146050" y="0"/>
                    <a:pt x="188214" y="45013"/>
                    <a:pt x="188214" y="100466"/>
                  </a:cubicBezTo>
                  <a:lnTo>
                    <a:pt x="179705" y="100466"/>
                  </a:lnTo>
                  <a:lnTo>
                    <a:pt x="188214" y="100466"/>
                  </a:lnTo>
                  <a:cubicBezTo>
                    <a:pt x="188214" y="155919"/>
                    <a:pt x="146050" y="200932"/>
                    <a:pt x="94107" y="200932"/>
                  </a:cubicBezTo>
                  <a:lnTo>
                    <a:pt x="94107" y="191848"/>
                  </a:lnTo>
                  <a:lnTo>
                    <a:pt x="94107" y="200932"/>
                  </a:lnTo>
                  <a:cubicBezTo>
                    <a:pt x="42164" y="200932"/>
                    <a:pt x="0" y="155919"/>
                    <a:pt x="0" y="100466"/>
                  </a:cubicBezTo>
                  <a:lnTo>
                    <a:pt x="8509" y="100466"/>
                  </a:lnTo>
                  <a:lnTo>
                    <a:pt x="17018" y="100466"/>
                  </a:lnTo>
                  <a:lnTo>
                    <a:pt x="8509" y="100466"/>
                  </a:lnTo>
                  <a:lnTo>
                    <a:pt x="0" y="100466"/>
                  </a:lnTo>
                  <a:moveTo>
                    <a:pt x="17018" y="100466"/>
                  </a:moveTo>
                  <a:cubicBezTo>
                    <a:pt x="17018" y="105483"/>
                    <a:pt x="13208" y="109550"/>
                    <a:pt x="8509" y="109550"/>
                  </a:cubicBezTo>
                  <a:cubicBezTo>
                    <a:pt x="3810" y="109550"/>
                    <a:pt x="0" y="105483"/>
                    <a:pt x="0" y="100466"/>
                  </a:cubicBezTo>
                  <a:cubicBezTo>
                    <a:pt x="0" y="95450"/>
                    <a:pt x="3810" y="91382"/>
                    <a:pt x="8509" y="91382"/>
                  </a:cubicBezTo>
                  <a:cubicBezTo>
                    <a:pt x="13208" y="91382"/>
                    <a:pt x="17018" y="95450"/>
                    <a:pt x="17018" y="100466"/>
                  </a:cubicBezTo>
                  <a:cubicBezTo>
                    <a:pt x="17018" y="145886"/>
                    <a:pt x="51562" y="182764"/>
                    <a:pt x="94107" y="182764"/>
                  </a:cubicBezTo>
                  <a:cubicBezTo>
                    <a:pt x="136652" y="182764"/>
                    <a:pt x="171196" y="145886"/>
                    <a:pt x="171196" y="100466"/>
                  </a:cubicBezTo>
                  <a:cubicBezTo>
                    <a:pt x="171196" y="55046"/>
                    <a:pt x="136652" y="18168"/>
                    <a:pt x="94107" y="18168"/>
                  </a:cubicBezTo>
                  <a:lnTo>
                    <a:pt x="94107" y="9084"/>
                  </a:lnTo>
                  <a:lnTo>
                    <a:pt x="94107" y="18168"/>
                  </a:lnTo>
                  <a:cubicBezTo>
                    <a:pt x="51562" y="18168"/>
                    <a:pt x="17018" y="55046"/>
                    <a:pt x="17018" y="100466"/>
                  </a:cubicBezTo>
                  <a:close/>
                </a:path>
              </a:pathLst>
            </a:custGeom>
            <a:solidFill>
              <a:srgbClr val="2E7D6B"/>
            </a:solidFill>
          </p:spPr>
        </p:sp>
      </p:grpSp>
      <p:grpSp>
        <p:nvGrpSpPr>
          <p:cNvPr name="Group 431" id="431"/>
          <p:cNvGrpSpPr/>
          <p:nvPr/>
        </p:nvGrpSpPr>
        <p:grpSpPr>
          <a:xfrm rot="0">
            <a:off x="4010788" y="4650508"/>
            <a:ext cx="128435" cy="137114"/>
            <a:chOff x="0" y="0"/>
            <a:chExt cx="171247" cy="182818"/>
          </a:xfrm>
        </p:grpSpPr>
        <p:sp>
          <p:nvSpPr>
            <p:cNvPr name="Freeform 432" id="432"/>
            <p:cNvSpPr/>
            <p:nvPr/>
          </p:nvSpPr>
          <p:spPr>
            <a:xfrm flipH="false" flipV="false" rot="0">
              <a:off x="0" y="0"/>
              <a:ext cx="171246" cy="182817"/>
            </a:xfrm>
            <a:custGeom>
              <a:avLst/>
              <a:gdLst/>
              <a:ahLst/>
              <a:cxnLst/>
              <a:rect r="r" b="b" t="t" l="l"/>
              <a:pathLst>
                <a:path h="182817" w="171246">
                  <a:moveTo>
                    <a:pt x="0" y="0"/>
                  </a:moveTo>
                  <a:lnTo>
                    <a:pt x="171246" y="0"/>
                  </a:lnTo>
                  <a:lnTo>
                    <a:pt x="171246" y="182817"/>
                  </a:lnTo>
                  <a:lnTo>
                    <a:pt x="0" y="182817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-78304" t="0" r="-78304" b="6329"/>
              </a:stretch>
            </a:blipFill>
          </p:spPr>
        </p:sp>
        <p:sp>
          <p:nvSpPr>
            <p:cNvPr name="TextBox 433" id="433"/>
            <p:cNvSpPr txBox="true"/>
            <p:nvPr/>
          </p:nvSpPr>
          <p:spPr>
            <a:xfrm>
              <a:off x="0" y="-19050"/>
              <a:ext cx="171247" cy="201868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ctr">
                <a:lnSpc>
                  <a:spcPts val="722"/>
                </a:lnSpc>
              </a:pPr>
              <a:r>
                <a:rPr lang="en-US" b="true" sz="601">
                  <a:solidFill>
                    <a:srgbClr val="F9FDFB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✓</a:t>
              </a:r>
            </a:p>
          </p:txBody>
        </p:sp>
      </p:grpSp>
      <p:grpSp>
        <p:nvGrpSpPr>
          <p:cNvPr name="Group 434" id="434"/>
          <p:cNvGrpSpPr/>
          <p:nvPr/>
        </p:nvGrpSpPr>
        <p:grpSpPr>
          <a:xfrm rot="0">
            <a:off x="4010788" y="4893378"/>
            <a:ext cx="141180" cy="150719"/>
            <a:chOff x="0" y="0"/>
            <a:chExt cx="188239" cy="200959"/>
          </a:xfrm>
        </p:grpSpPr>
        <p:sp>
          <p:nvSpPr>
            <p:cNvPr name="Freeform 435" id="435"/>
            <p:cNvSpPr/>
            <p:nvPr/>
          </p:nvSpPr>
          <p:spPr>
            <a:xfrm flipH="false" flipV="false" rot="0">
              <a:off x="8509" y="9084"/>
              <a:ext cx="171196" cy="182764"/>
            </a:xfrm>
            <a:custGeom>
              <a:avLst/>
              <a:gdLst/>
              <a:ahLst/>
              <a:cxnLst/>
              <a:rect r="r" b="b" t="t" l="l"/>
              <a:pathLst>
                <a:path h="182764" w="171196">
                  <a:moveTo>
                    <a:pt x="0" y="91382"/>
                  </a:moveTo>
                  <a:cubicBezTo>
                    <a:pt x="0" y="40946"/>
                    <a:pt x="38354" y="0"/>
                    <a:pt x="85598" y="0"/>
                  </a:cubicBezTo>
                  <a:cubicBezTo>
                    <a:pt x="132842" y="0"/>
                    <a:pt x="171196" y="40946"/>
                    <a:pt x="171196" y="91382"/>
                  </a:cubicBezTo>
                  <a:cubicBezTo>
                    <a:pt x="171196" y="141818"/>
                    <a:pt x="132842" y="182764"/>
                    <a:pt x="85598" y="182764"/>
                  </a:cubicBezTo>
                  <a:cubicBezTo>
                    <a:pt x="38354" y="182764"/>
                    <a:pt x="0" y="141818"/>
                    <a:pt x="0" y="91382"/>
                  </a:cubicBezTo>
                  <a:close/>
                </a:path>
              </a:pathLst>
            </a:custGeom>
            <a:solidFill>
              <a:srgbClr val="2E7D6B"/>
            </a:solidFill>
          </p:spPr>
        </p:sp>
        <p:sp>
          <p:nvSpPr>
            <p:cNvPr name="Freeform 436" id="436"/>
            <p:cNvSpPr/>
            <p:nvPr/>
          </p:nvSpPr>
          <p:spPr>
            <a:xfrm flipH="false" flipV="false" rot="0">
              <a:off x="0" y="0"/>
              <a:ext cx="188214" cy="200932"/>
            </a:xfrm>
            <a:custGeom>
              <a:avLst/>
              <a:gdLst/>
              <a:ahLst/>
              <a:cxnLst/>
              <a:rect r="r" b="b" t="t" l="l"/>
              <a:pathLst>
                <a:path h="200932" w="188214">
                  <a:moveTo>
                    <a:pt x="0" y="100466"/>
                  </a:moveTo>
                  <a:cubicBezTo>
                    <a:pt x="0" y="45013"/>
                    <a:pt x="42164" y="0"/>
                    <a:pt x="94107" y="0"/>
                  </a:cubicBezTo>
                  <a:lnTo>
                    <a:pt x="94107" y="9084"/>
                  </a:lnTo>
                  <a:lnTo>
                    <a:pt x="94107" y="0"/>
                  </a:lnTo>
                  <a:cubicBezTo>
                    <a:pt x="146050" y="0"/>
                    <a:pt x="188214" y="45013"/>
                    <a:pt x="188214" y="100466"/>
                  </a:cubicBezTo>
                  <a:lnTo>
                    <a:pt x="179705" y="100466"/>
                  </a:lnTo>
                  <a:lnTo>
                    <a:pt x="188214" y="100466"/>
                  </a:lnTo>
                  <a:cubicBezTo>
                    <a:pt x="188214" y="155919"/>
                    <a:pt x="146050" y="200932"/>
                    <a:pt x="94107" y="200932"/>
                  </a:cubicBezTo>
                  <a:lnTo>
                    <a:pt x="94107" y="191848"/>
                  </a:lnTo>
                  <a:lnTo>
                    <a:pt x="94107" y="200932"/>
                  </a:lnTo>
                  <a:cubicBezTo>
                    <a:pt x="42164" y="200932"/>
                    <a:pt x="0" y="155919"/>
                    <a:pt x="0" y="100466"/>
                  </a:cubicBezTo>
                  <a:lnTo>
                    <a:pt x="8509" y="100466"/>
                  </a:lnTo>
                  <a:lnTo>
                    <a:pt x="17018" y="100466"/>
                  </a:lnTo>
                  <a:lnTo>
                    <a:pt x="8509" y="100466"/>
                  </a:lnTo>
                  <a:lnTo>
                    <a:pt x="0" y="100466"/>
                  </a:lnTo>
                  <a:moveTo>
                    <a:pt x="17018" y="100466"/>
                  </a:moveTo>
                  <a:cubicBezTo>
                    <a:pt x="17018" y="105483"/>
                    <a:pt x="13208" y="109550"/>
                    <a:pt x="8509" y="109550"/>
                  </a:cubicBezTo>
                  <a:cubicBezTo>
                    <a:pt x="3810" y="109550"/>
                    <a:pt x="0" y="105483"/>
                    <a:pt x="0" y="100466"/>
                  </a:cubicBezTo>
                  <a:cubicBezTo>
                    <a:pt x="0" y="95450"/>
                    <a:pt x="3810" y="91382"/>
                    <a:pt x="8509" y="91382"/>
                  </a:cubicBezTo>
                  <a:cubicBezTo>
                    <a:pt x="13208" y="91382"/>
                    <a:pt x="17018" y="95450"/>
                    <a:pt x="17018" y="100466"/>
                  </a:cubicBezTo>
                  <a:cubicBezTo>
                    <a:pt x="17018" y="145886"/>
                    <a:pt x="51562" y="182764"/>
                    <a:pt x="94107" y="182764"/>
                  </a:cubicBezTo>
                  <a:cubicBezTo>
                    <a:pt x="136652" y="182764"/>
                    <a:pt x="171196" y="145886"/>
                    <a:pt x="171196" y="100466"/>
                  </a:cubicBezTo>
                  <a:cubicBezTo>
                    <a:pt x="171196" y="55046"/>
                    <a:pt x="136652" y="18168"/>
                    <a:pt x="94107" y="18168"/>
                  </a:cubicBezTo>
                  <a:lnTo>
                    <a:pt x="94107" y="9084"/>
                  </a:lnTo>
                  <a:lnTo>
                    <a:pt x="94107" y="18168"/>
                  </a:lnTo>
                  <a:cubicBezTo>
                    <a:pt x="51562" y="18168"/>
                    <a:pt x="17018" y="55046"/>
                    <a:pt x="17018" y="100466"/>
                  </a:cubicBezTo>
                  <a:close/>
                </a:path>
              </a:pathLst>
            </a:custGeom>
            <a:solidFill>
              <a:srgbClr val="2E7D6B"/>
            </a:solidFill>
          </p:spPr>
        </p:sp>
      </p:grpSp>
      <p:grpSp>
        <p:nvGrpSpPr>
          <p:cNvPr name="Group 437" id="437"/>
          <p:cNvGrpSpPr/>
          <p:nvPr/>
        </p:nvGrpSpPr>
        <p:grpSpPr>
          <a:xfrm rot="0">
            <a:off x="4010788" y="4900181"/>
            <a:ext cx="128435" cy="137114"/>
            <a:chOff x="0" y="0"/>
            <a:chExt cx="171247" cy="182818"/>
          </a:xfrm>
        </p:grpSpPr>
        <p:sp>
          <p:nvSpPr>
            <p:cNvPr name="Freeform 438" id="438"/>
            <p:cNvSpPr/>
            <p:nvPr/>
          </p:nvSpPr>
          <p:spPr>
            <a:xfrm flipH="false" flipV="false" rot="0">
              <a:off x="0" y="0"/>
              <a:ext cx="171246" cy="182817"/>
            </a:xfrm>
            <a:custGeom>
              <a:avLst/>
              <a:gdLst/>
              <a:ahLst/>
              <a:cxnLst/>
              <a:rect r="r" b="b" t="t" l="l"/>
              <a:pathLst>
                <a:path h="182817" w="171246">
                  <a:moveTo>
                    <a:pt x="0" y="0"/>
                  </a:moveTo>
                  <a:lnTo>
                    <a:pt x="171246" y="0"/>
                  </a:lnTo>
                  <a:lnTo>
                    <a:pt x="171246" y="182817"/>
                  </a:lnTo>
                  <a:lnTo>
                    <a:pt x="0" y="182817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-78304" t="0" r="-78304" b="6329"/>
              </a:stretch>
            </a:blipFill>
          </p:spPr>
        </p:sp>
        <p:sp>
          <p:nvSpPr>
            <p:cNvPr name="TextBox 439" id="439"/>
            <p:cNvSpPr txBox="true"/>
            <p:nvPr/>
          </p:nvSpPr>
          <p:spPr>
            <a:xfrm>
              <a:off x="0" y="-19050"/>
              <a:ext cx="171247" cy="201868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ctr">
                <a:lnSpc>
                  <a:spcPts val="722"/>
                </a:lnSpc>
              </a:pPr>
              <a:r>
                <a:rPr lang="en-US" b="true" sz="601">
                  <a:solidFill>
                    <a:srgbClr val="F9FDFB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✓</a:t>
              </a:r>
            </a:p>
          </p:txBody>
        </p:sp>
      </p:grpSp>
      <p:grpSp>
        <p:nvGrpSpPr>
          <p:cNvPr name="Group 440" id="440"/>
          <p:cNvGrpSpPr/>
          <p:nvPr/>
        </p:nvGrpSpPr>
        <p:grpSpPr>
          <a:xfrm rot="0">
            <a:off x="4005014" y="3319630"/>
            <a:ext cx="146953" cy="156883"/>
            <a:chOff x="0" y="0"/>
            <a:chExt cx="188239" cy="200959"/>
          </a:xfrm>
        </p:grpSpPr>
        <p:sp>
          <p:nvSpPr>
            <p:cNvPr name="Freeform 441" id="441"/>
            <p:cNvSpPr/>
            <p:nvPr/>
          </p:nvSpPr>
          <p:spPr>
            <a:xfrm flipH="false" flipV="false" rot="0">
              <a:off x="8509" y="9084"/>
              <a:ext cx="171196" cy="182764"/>
            </a:xfrm>
            <a:custGeom>
              <a:avLst/>
              <a:gdLst/>
              <a:ahLst/>
              <a:cxnLst/>
              <a:rect r="r" b="b" t="t" l="l"/>
              <a:pathLst>
                <a:path h="182764" w="171196">
                  <a:moveTo>
                    <a:pt x="0" y="91382"/>
                  </a:moveTo>
                  <a:cubicBezTo>
                    <a:pt x="0" y="40946"/>
                    <a:pt x="38354" y="0"/>
                    <a:pt x="85598" y="0"/>
                  </a:cubicBezTo>
                  <a:cubicBezTo>
                    <a:pt x="132842" y="0"/>
                    <a:pt x="171196" y="40946"/>
                    <a:pt x="171196" y="91382"/>
                  </a:cubicBezTo>
                  <a:cubicBezTo>
                    <a:pt x="171196" y="141818"/>
                    <a:pt x="132842" y="182764"/>
                    <a:pt x="85598" y="182764"/>
                  </a:cubicBezTo>
                  <a:cubicBezTo>
                    <a:pt x="38354" y="182764"/>
                    <a:pt x="0" y="141818"/>
                    <a:pt x="0" y="91382"/>
                  </a:cubicBezTo>
                  <a:close/>
                </a:path>
              </a:pathLst>
            </a:custGeom>
            <a:solidFill>
              <a:srgbClr val="2E7D6B"/>
            </a:solidFill>
          </p:spPr>
        </p:sp>
        <p:sp>
          <p:nvSpPr>
            <p:cNvPr name="Freeform 442" id="442"/>
            <p:cNvSpPr/>
            <p:nvPr/>
          </p:nvSpPr>
          <p:spPr>
            <a:xfrm flipH="false" flipV="false" rot="0">
              <a:off x="0" y="0"/>
              <a:ext cx="188214" cy="200932"/>
            </a:xfrm>
            <a:custGeom>
              <a:avLst/>
              <a:gdLst/>
              <a:ahLst/>
              <a:cxnLst/>
              <a:rect r="r" b="b" t="t" l="l"/>
              <a:pathLst>
                <a:path h="200932" w="188214">
                  <a:moveTo>
                    <a:pt x="0" y="100466"/>
                  </a:moveTo>
                  <a:cubicBezTo>
                    <a:pt x="0" y="45013"/>
                    <a:pt x="42164" y="0"/>
                    <a:pt x="94107" y="0"/>
                  </a:cubicBezTo>
                  <a:lnTo>
                    <a:pt x="94107" y="9084"/>
                  </a:lnTo>
                  <a:lnTo>
                    <a:pt x="94107" y="0"/>
                  </a:lnTo>
                  <a:cubicBezTo>
                    <a:pt x="146050" y="0"/>
                    <a:pt x="188214" y="45013"/>
                    <a:pt x="188214" y="100466"/>
                  </a:cubicBezTo>
                  <a:lnTo>
                    <a:pt x="179705" y="100466"/>
                  </a:lnTo>
                  <a:lnTo>
                    <a:pt x="188214" y="100466"/>
                  </a:lnTo>
                  <a:cubicBezTo>
                    <a:pt x="188214" y="155919"/>
                    <a:pt x="146050" y="200932"/>
                    <a:pt x="94107" y="200932"/>
                  </a:cubicBezTo>
                  <a:lnTo>
                    <a:pt x="94107" y="191848"/>
                  </a:lnTo>
                  <a:lnTo>
                    <a:pt x="94107" y="200932"/>
                  </a:lnTo>
                  <a:cubicBezTo>
                    <a:pt x="42164" y="200932"/>
                    <a:pt x="0" y="155919"/>
                    <a:pt x="0" y="100466"/>
                  </a:cubicBezTo>
                  <a:lnTo>
                    <a:pt x="8509" y="100466"/>
                  </a:lnTo>
                  <a:lnTo>
                    <a:pt x="17018" y="100466"/>
                  </a:lnTo>
                  <a:lnTo>
                    <a:pt x="8509" y="100466"/>
                  </a:lnTo>
                  <a:lnTo>
                    <a:pt x="0" y="100466"/>
                  </a:lnTo>
                  <a:moveTo>
                    <a:pt x="17018" y="100466"/>
                  </a:moveTo>
                  <a:cubicBezTo>
                    <a:pt x="17018" y="105483"/>
                    <a:pt x="13208" y="109550"/>
                    <a:pt x="8509" y="109550"/>
                  </a:cubicBezTo>
                  <a:cubicBezTo>
                    <a:pt x="3810" y="109550"/>
                    <a:pt x="0" y="105483"/>
                    <a:pt x="0" y="100466"/>
                  </a:cubicBezTo>
                  <a:cubicBezTo>
                    <a:pt x="0" y="95450"/>
                    <a:pt x="3810" y="91382"/>
                    <a:pt x="8509" y="91382"/>
                  </a:cubicBezTo>
                  <a:cubicBezTo>
                    <a:pt x="13208" y="91382"/>
                    <a:pt x="17018" y="95450"/>
                    <a:pt x="17018" y="100466"/>
                  </a:cubicBezTo>
                  <a:cubicBezTo>
                    <a:pt x="17018" y="145886"/>
                    <a:pt x="51562" y="182764"/>
                    <a:pt x="94107" y="182764"/>
                  </a:cubicBezTo>
                  <a:cubicBezTo>
                    <a:pt x="136652" y="182764"/>
                    <a:pt x="171196" y="145886"/>
                    <a:pt x="171196" y="100466"/>
                  </a:cubicBezTo>
                  <a:cubicBezTo>
                    <a:pt x="171196" y="55046"/>
                    <a:pt x="136652" y="18168"/>
                    <a:pt x="94107" y="18168"/>
                  </a:cubicBezTo>
                  <a:lnTo>
                    <a:pt x="94107" y="9084"/>
                  </a:lnTo>
                  <a:lnTo>
                    <a:pt x="94107" y="18168"/>
                  </a:lnTo>
                  <a:cubicBezTo>
                    <a:pt x="51562" y="18168"/>
                    <a:pt x="17018" y="55046"/>
                    <a:pt x="17018" y="100466"/>
                  </a:cubicBezTo>
                  <a:close/>
                </a:path>
              </a:pathLst>
            </a:custGeom>
            <a:solidFill>
              <a:srgbClr val="2E7D6B"/>
            </a:solidFill>
          </p:spPr>
        </p:sp>
      </p:grpSp>
      <p:grpSp>
        <p:nvGrpSpPr>
          <p:cNvPr name="Group 443" id="443"/>
          <p:cNvGrpSpPr/>
          <p:nvPr/>
        </p:nvGrpSpPr>
        <p:grpSpPr>
          <a:xfrm rot="0">
            <a:off x="4010536" y="3332605"/>
            <a:ext cx="128166" cy="136827"/>
            <a:chOff x="0" y="0"/>
            <a:chExt cx="171247" cy="182818"/>
          </a:xfrm>
        </p:grpSpPr>
        <p:sp>
          <p:nvSpPr>
            <p:cNvPr name="Freeform 444" id="444"/>
            <p:cNvSpPr/>
            <p:nvPr/>
          </p:nvSpPr>
          <p:spPr>
            <a:xfrm flipH="false" flipV="false" rot="0">
              <a:off x="0" y="0"/>
              <a:ext cx="171246" cy="182817"/>
            </a:xfrm>
            <a:custGeom>
              <a:avLst/>
              <a:gdLst/>
              <a:ahLst/>
              <a:cxnLst/>
              <a:rect r="r" b="b" t="t" l="l"/>
              <a:pathLst>
                <a:path h="182817" w="171246">
                  <a:moveTo>
                    <a:pt x="0" y="0"/>
                  </a:moveTo>
                  <a:lnTo>
                    <a:pt x="171246" y="0"/>
                  </a:lnTo>
                  <a:lnTo>
                    <a:pt x="171246" y="182817"/>
                  </a:lnTo>
                  <a:lnTo>
                    <a:pt x="0" y="182817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-78304" t="0" r="-78304" b="6329"/>
              </a:stretch>
            </a:blipFill>
          </p:spPr>
        </p:sp>
        <p:sp>
          <p:nvSpPr>
            <p:cNvPr name="TextBox 445" id="445"/>
            <p:cNvSpPr txBox="true"/>
            <p:nvPr/>
          </p:nvSpPr>
          <p:spPr>
            <a:xfrm>
              <a:off x="0" y="-19050"/>
              <a:ext cx="171247" cy="201868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ctr">
                <a:lnSpc>
                  <a:spcPts val="722"/>
                </a:lnSpc>
              </a:pPr>
              <a:r>
                <a:rPr lang="en-US" b="true" sz="601">
                  <a:solidFill>
                    <a:srgbClr val="F9FDFB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✓</a:t>
              </a:r>
            </a:p>
          </p:txBody>
        </p:sp>
      </p:grpSp>
      <p:grpSp>
        <p:nvGrpSpPr>
          <p:cNvPr name="Group 446" id="446"/>
          <p:cNvGrpSpPr/>
          <p:nvPr/>
        </p:nvGrpSpPr>
        <p:grpSpPr>
          <a:xfrm rot="0">
            <a:off x="4031943" y="5644264"/>
            <a:ext cx="49435" cy="500336"/>
            <a:chOff x="0" y="0"/>
            <a:chExt cx="65913" cy="667114"/>
          </a:xfrm>
        </p:grpSpPr>
        <p:sp>
          <p:nvSpPr>
            <p:cNvPr name="Freeform 447" id="447"/>
            <p:cNvSpPr/>
            <p:nvPr/>
          </p:nvSpPr>
          <p:spPr>
            <a:xfrm flipH="false" flipV="false" rot="0">
              <a:off x="8509" y="11213"/>
              <a:ext cx="48895" cy="644639"/>
            </a:xfrm>
            <a:custGeom>
              <a:avLst/>
              <a:gdLst/>
              <a:ahLst/>
              <a:cxnLst/>
              <a:rect r="r" b="b" t="t" l="l"/>
              <a:pathLst>
                <a:path h="644639" w="48895">
                  <a:moveTo>
                    <a:pt x="0" y="0"/>
                  </a:moveTo>
                  <a:lnTo>
                    <a:pt x="48895" y="0"/>
                  </a:lnTo>
                  <a:lnTo>
                    <a:pt x="48895" y="644638"/>
                  </a:lnTo>
                  <a:lnTo>
                    <a:pt x="0" y="644638"/>
                  </a:lnTo>
                  <a:close/>
                </a:path>
              </a:pathLst>
            </a:custGeom>
            <a:solidFill>
              <a:srgbClr val="E24B4A"/>
            </a:solidFill>
          </p:spPr>
        </p:sp>
        <p:sp>
          <p:nvSpPr>
            <p:cNvPr name="Freeform 448" id="448"/>
            <p:cNvSpPr/>
            <p:nvPr/>
          </p:nvSpPr>
          <p:spPr>
            <a:xfrm flipH="false" flipV="false" rot="0">
              <a:off x="0" y="0"/>
              <a:ext cx="65913" cy="667064"/>
            </a:xfrm>
            <a:custGeom>
              <a:avLst/>
              <a:gdLst/>
              <a:ahLst/>
              <a:cxnLst/>
              <a:rect r="r" b="b" t="t" l="l"/>
              <a:pathLst>
                <a:path h="667064" w="65913">
                  <a:moveTo>
                    <a:pt x="8509" y="0"/>
                  </a:moveTo>
                  <a:lnTo>
                    <a:pt x="57404" y="0"/>
                  </a:lnTo>
                  <a:cubicBezTo>
                    <a:pt x="62103" y="0"/>
                    <a:pt x="65913" y="5021"/>
                    <a:pt x="65913" y="11213"/>
                  </a:cubicBezTo>
                  <a:lnTo>
                    <a:pt x="65913" y="655851"/>
                  </a:lnTo>
                  <a:cubicBezTo>
                    <a:pt x="65913" y="662043"/>
                    <a:pt x="62103" y="667064"/>
                    <a:pt x="57404" y="667064"/>
                  </a:cubicBezTo>
                  <a:lnTo>
                    <a:pt x="8509" y="667064"/>
                  </a:lnTo>
                  <a:cubicBezTo>
                    <a:pt x="3810" y="667064"/>
                    <a:pt x="0" y="662043"/>
                    <a:pt x="0" y="655851"/>
                  </a:cubicBezTo>
                  <a:lnTo>
                    <a:pt x="0" y="11213"/>
                  </a:lnTo>
                  <a:cubicBezTo>
                    <a:pt x="0" y="5021"/>
                    <a:pt x="3810" y="0"/>
                    <a:pt x="8509" y="0"/>
                  </a:cubicBezTo>
                  <a:moveTo>
                    <a:pt x="8509" y="22425"/>
                  </a:moveTo>
                  <a:lnTo>
                    <a:pt x="8509" y="11213"/>
                  </a:lnTo>
                  <a:lnTo>
                    <a:pt x="17018" y="11213"/>
                  </a:lnTo>
                  <a:lnTo>
                    <a:pt x="17018" y="655851"/>
                  </a:lnTo>
                  <a:lnTo>
                    <a:pt x="8509" y="655851"/>
                  </a:lnTo>
                  <a:lnTo>
                    <a:pt x="8509" y="644639"/>
                  </a:lnTo>
                  <a:lnTo>
                    <a:pt x="57404" y="644639"/>
                  </a:lnTo>
                  <a:lnTo>
                    <a:pt x="57404" y="655851"/>
                  </a:lnTo>
                  <a:lnTo>
                    <a:pt x="48895" y="655851"/>
                  </a:lnTo>
                  <a:lnTo>
                    <a:pt x="48895" y="11213"/>
                  </a:lnTo>
                  <a:lnTo>
                    <a:pt x="57404" y="11213"/>
                  </a:lnTo>
                  <a:lnTo>
                    <a:pt x="57404" y="22425"/>
                  </a:lnTo>
                  <a:lnTo>
                    <a:pt x="8509" y="22425"/>
                  </a:lnTo>
                  <a:close/>
                </a:path>
              </a:pathLst>
            </a:custGeom>
            <a:solidFill>
              <a:srgbClr val="E24B4A"/>
            </a:solidFill>
          </p:spPr>
        </p:sp>
      </p:grp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terms:created xsi:type="dcterms:W3CDTF">2006-08-16T00:00:00Z</dcterms:created>
  <dc:identifier>DAHKCjR-2Vg</dc:identifier>
  <dcterms:modified xsi:type="dcterms:W3CDTF">2011-08-01T06:04:30Z</dcterms:modified>
  <cp:revision>1</cp:revision>
  <dc:title>entrepreneur-self employed.pptx</dc:title>
</cp:coreProperties>
</file>