
<file path=[Content_Types].xml><?xml version="1.0" encoding="utf-8"?>
<Types xmlns="http://schemas.openxmlformats.org/package/2006/content-types">
  <Default ContentType="application/x-fontdata" Extension="fntdata"/>
  <Default ContentType="image/jpeg" Extension="jpe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notesMasterIdLst>
    <p:notesMasterId r:id="rId7"/>
  </p:notesMasterIdLst>
  <p:sldIdLst>
    <p:sldId id="256" r:id="rId6"/>
  </p:sldIdLst>
  <p:sldSz cx="7772400" cy="10058400"/>
  <p:notesSz cx="6858000" cy="9144000"/>
  <p:embeddedFontLst>
    <p:embeddedFont>
      <p:font typeface="Georgia Bold" charset="1" panose="02040802050405020203"/>
      <p:regular r:id="rId10"/>
    </p:embeddedFont>
    <p:embeddedFont>
      <p:font typeface="Calibri (MS) Bold" charset="1" panose="020F0702030404030204"/>
      <p:regular r:id="rId11"/>
    </p:embeddedFont>
    <p:embeddedFont>
      <p:font typeface="Georgia Bold Italics" charset="1" panose="02040802050405090203"/>
      <p:regular r:id="rId12"/>
    </p:embeddedFont>
    <p:embeddedFont>
      <p:font typeface="Calibri (MS)" charset="1" panose="020F0502020204030204"/>
      <p:regular r:id="rId1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fonts/font10.fntdata" Type="http://schemas.openxmlformats.org/officeDocument/2006/relationships/font"/><Relationship Id="rId11" Target="fonts/font11.fntdata" Type="http://schemas.openxmlformats.org/officeDocument/2006/relationships/font"/><Relationship Id="rId12" Target="fonts/font12.fntdata" Type="http://schemas.openxmlformats.org/officeDocument/2006/relationships/font"/><Relationship Id="rId13" Target="fonts/font13.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notesMasters/notesMaster1.xml" Type="http://schemas.openxmlformats.org/officeDocument/2006/relationships/notesMaster"/><Relationship Id="rId8" Target="theme/theme2.xml" Type="http://schemas.openxmlformats.org/officeDocument/2006/relationships/theme"/><Relationship Id="rId9" Target="notesSlides/notesSlide1.xml" Type="http://schemas.openxmlformats.org/officeDocument/2006/relationships/notesSlide"/></Relationships>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xml" Type="http://schemas.openxmlformats.org/officeDocument/2006/relationships/slide"/></Relationships>
</file>

<file path=ppt/notesSlides/notesSlide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xml" Type="http://schemas.openxmlformats.org/officeDocument/2006/relationships/notesSlide"/><Relationship Id="rId3" Target="../media/image1.jpe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E8F2F8"/>
        </a:solidFill>
      </p:bgPr>
    </p:bg>
    <p:spTree>
      <p:nvGrpSpPr>
        <p:cNvPr id="1" name=""/>
        <p:cNvGrpSpPr/>
        <p:nvPr/>
      </p:nvGrpSpPr>
      <p:grpSpPr>
        <a:xfrm>
          <a:off x="0" y="0"/>
          <a:ext cx="0" cy="0"/>
          <a:chOff x="0" y="0"/>
          <a:chExt cx="0" cy="0"/>
        </a:xfrm>
      </p:grpSpPr>
      <p:grpSp>
        <p:nvGrpSpPr>
          <p:cNvPr name="Group 2" id="2"/>
          <p:cNvGrpSpPr/>
          <p:nvPr/>
        </p:nvGrpSpPr>
        <p:grpSpPr>
          <a:xfrm rot="0">
            <a:off x="108000" y="110090"/>
            <a:ext cx="7556400" cy="1315841"/>
            <a:chOff x="0" y="0"/>
            <a:chExt cx="10075200" cy="1754454"/>
          </a:xfrm>
        </p:grpSpPr>
        <p:sp>
          <p:nvSpPr>
            <p:cNvPr name="Freeform 3" id="3"/>
            <p:cNvSpPr/>
            <p:nvPr/>
          </p:nvSpPr>
          <p:spPr>
            <a:xfrm flipH="false" flipV="false" rot="0">
              <a:off x="8232" y="9150"/>
              <a:ext cx="10058810" cy="1736127"/>
            </a:xfrm>
            <a:custGeom>
              <a:avLst/>
              <a:gdLst/>
              <a:ahLst/>
              <a:cxnLst/>
              <a:rect r="r" b="b" t="t" l="l"/>
              <a:pathLst>
                <a:path h="1736127" w="10058810">
                  <a:moveTo>
                    <a:pt x="0" y="0"/>
                  </a:moveTo>
                  <a:lnTo>
                    <a:pt x="10058810" y="0"/>
                  </a:lnTo>
                  <a:lnTo>
                    <a:pt x="10058810" y="1736127"/>
                  </a:lnTo>
                  <a:lnTo>
                    <a:pt x="0" y="1736127"/>
                  </a:lnTo>
                  <a:close/>
                </a:path>
              </a:pathLst>
            </a:custGeom>
            <a:solidFill>
              <a:srgbClr val="1D5548"/>
            </a:solidFill>
          </p:spPr>
        </p:sp>
        <p:sp>
          <p:nvSpPr>
            <p:cNvPr name="Freeform 4" id="4"/>
            <p:cNvSpPr/>
            <p:nvPr/>
          </p:nvSpPr>
          <p:spPr>
            <a:xfrm flipH="false" flipV="false" rot="0">
              <a:off x="0" y="0"/>
              <a:ext cx="10075276" cy="1754427"/>
            </a:xfrm>
            <a:custGeom>
              <a:avLst/>
              <a:gdLst/>
              <a:ahLst/>
              <a:cxnLst/>
              <a:rect r="r" b="b" t="t" l="l"/>
              <a:pathLst>
                <a:path h="1754427" w="10075276">
                  <a:moveTo>
                    <a:pt x="8232" y="0"/>
                  </a:moveTo>
                  <a:lnTo>
                    <a:pt x="10067042" y="0"/>
                  </a:lnTo>
                  <a:cubicBezTo>
                    <a:pt x="10071588" y="0"/>
                    <a:pt x="10075276" y="4097"/>
                    <a:pt x="10075276" y="9150"/>
                  </a:cubicBezTo>
                  <a:lnTo>
                    <a:pt x="10075276" y="1745277"/>
                  </a:lnTo>
                  <a:cubicBezTo>
                    <a:pt x="10075276" y="1750330"/>
                    <a:pt x="10071588" y="1754427"/>
                    <a:pt x="10067042" y="1754427"/>
                  </a:cubicBezTo>
                  <a:lnTo>
                    <a:pt x="8232" y="1754427"/>
                  </a:lnTo>
                  <a:cubicBezTo>
                    <a:pt x="3686" y="1754427"/>
                    <a:pt x="0" y="1750330"/>
                    <a:pt x="0" y="1745277"/>
                  </a:cubicBezTo>
                  <a:lnTo>
                    <a:pt x="0" y="9150"/>
                  </a:lnTo>
                  <a:cubicBezTo>
                    <a:pt x="0" y="4097"/>
                    <a:pt x="3686" y="0"/>
                    <a:pt x="8232" y="0"/>
                  </a:cubicBezTo>
                  <a:moveTo>
                    <a:pt x="8232" y="18299"/>
                  </a:moveTo>
                  <a:lnTo>
                    <a:pt x="8232" y="9150"/>
                  </a:lnTo>
                  <a:lnTo>
                    <a:pt x="16464" y="9150"/>
                  </a:lnTo>
                  <a:lnTo>
                    <a:pt x="16464" y="1745277"/>
                  </a:lnTo>
                  <a:lnTo>
                    <a:pt x="8232" y="1745277"/>
                  </a:lnTo>
                  <a:lnTo>
                    <a:pt x="8232" y="1736128"/>
                  </a:lnTo>
                  <a:lnTo>
                    <a:pt x="10067042" y="1736128"/>
                  </a:lnTo>
                  <a:lnTo>
                    <a:pt x="10067042" y="1745277"/>
                  </a:lnTo>
                  <a:lnTo>
                    <a:pt x="10058810" y="1745277"/>
                  </a:lnTo>
                  <a:lnTo>
                    <a:pt x="10058810" y="9150"/>
                  </a:lnTo>
                  <a:lnTo>
                    <a:pt x="10067042" y="9150"/>
                  </a:lnTo>
                  <a:lnTo>
                    <a:pt x="10067042" y="18299"/>
                  </a:lnTo>
                  <a:lnTo>
                    <a:pt x="8232" y="18299"/>
                  </a:lnTo>
                  <a:close/>
                </a:path>
              </a:pathLst>
            </a:custGeom>
            <a:solidFill>
              <a:srgbClr val="1D5548"/>
            </a:solidFill>
          </p:spPr>
        </p:sp>
      </p:grpSp>
      <p:grpSp>
        <p:nvGrpSpPr>
          <p:cNvPr name="Group 5" id="5"/>
          <p:cNvGrpSpPr/>
          <p:nvPr/>
        </p:nvGrpSpPr>
        <p:grpSpPr>
          <a:xfrm rot="0">
            <a:off x="6048394" y="108000"/>
            <a:ext cx="1616006" cy="1090969"/>
            <a:chOff x="0" y="0"/>
            <a:chExt cx="2154675" cy="1454625"/>
          </a:xfrm>
        </p:grpSpPr>
        <p:sp>
          <p:nvSpPr>
            <p:cNvPr name="Freeform 6" id="6"/>
            <p:cNvSpPr/>
            <p:nvPr/>
          </p:nvSpPr>
          <p:spPr>
            <a:xfrm flipH="false" flipV="false" rot="0">
              <a:off x="8263" y="5579"/>
              <a:ext cx="2138123" cy="1443451"/>
            </a:xfrm>
            <a:custGeom>
              <a:avLst/>
              <a:gdLst/>
              <a:ahLst/>
              <a:cxnLst/>
              <a:rect r="r" b="b" t="t" l="l"/>
              <a:pathLst>
                <a:path h="1443451" w="2138123">
                  <a:moveTo>
                    <a:pt x="0" y="721725"/>
                  </a:moveTo>
                  <a:cubicBezTo>
                    <a:pt x="0" y="323144"/>
                    <a:pt x="478661" y="0"/>
                    <a:pt x="1069062" y="0"/>
                  </a:cubicBezTo>
                  <a:cubicBezTo>
                    <a:pt x="1659463" y="0"/>
                    <a:pt x="2138123" y="323144"/>
                    <a:pt x="2138123" y="721725"/>
                  </a:cubicBezTo>
                  <a:cubicBezTo>
                    <a:pt x="2138123" y="1120306"/>
                    <a:pt x="1659463" y="1443451"/>
                    <a:pt x="1069062" y="1443451"/>
                  </a:cubicBezTo>
                  <a:cubicBezTo>
                    <a:pt x="478661" y="1443451"/>
                    <a:pt x="0" y="1120306"/>
                    <a:pt x="0" y="721725"/>
                  </a:cubicBezTo>
                  <a:close/>
                </a:path>
              </a:pathLst>
            </a:custGeom>
            <a:solidFill>
              <a:srgbClr val="FFFFFF">
                <a:alpha val="0"/>
              </a:srgbClr>
            </a:solidFill>
          </p:spPr>
        </p:sp>
        <p:sp>
          <p:nvSpPr>
            <p:cNvPr name="Freeform 7" id="7"/>
            <p:cNvSpPr/>
            <p:nvPr/>
          </p:nvSpPr>
          <p:spPr>
            <a:xfrm flipH="false" flipV="false" rot="0">
              <a:off x="0" y="0"/>
              <a:ext cx="2154650" cy="1454608"/>
            </a:xfrm>
            <a:custGeom>
              <a:avLst/>
              <a:gdLst/>
              <a:ahLst/>
              <a:cxnLst/>
              <a:rect r="r" b="b" t="t" l="l"/>
              <a:pathLst>
                <a:path h="1454608" w="2154650">
                  <a:moveTo>
                    <a:pt x="0" y="727304"/>
                  </a:moveTo>
                  <a:cubicBezTo>
                    <a:pt x="0" y="325642"/>
                    <a:pt x="482360" y="0"/>
                    <a:pt x="1077325" y="0"/>
                  </a:cubicBezTo>
                  <a:lnTo>
                    <a:pt x="1077325" y="5579"/>
                  </a:lnTo>
                  <a:lnTo>
                    <a:pt x="1077325" y="0"/>
                  </a:lnTo>
                  <a:cubicBezTo>
                    <a:pt x="1672290" y="0"/>
                    <a:pt x="2154650" y="325642"/>
                    <a:pt x="2154650" y="727304"/>
                  </a:cubicBezTo>
                  <a:lnTo>
                    <a:pt x="2146386" y="727304"/>
                  </a:lnTo>
                  <a:lnTo>
                    <a:pt x="2154650" y="727304"/>
                  </a:lnTo>
                  <a:cubicBezTo>
                    <a:pt x="2154650" y="1128966"/>
                    <a:pt x="1672290" y="1454608"/>
                    <a:pt x="1077325" y="1454608"/>
                  </a:cubicBezTo>
                  <a:lnTo>
                    <a:pt x="1077325" y="1449030"/>
                  </a:lnTo>
                  <a:lnTo>
                    <a:pt x="1077325" y="1454608"/>
                  </a:lnTo>
                  <a:cubicBezTo>
                    <a:pt x="482360" y="1454608"/>
                    <a:pt x="0" y="1128966"/>
                    <a:pt x="0" y="727304"/>
                  </a:cubicBezTo>
                  <a:lnTo>
                    <a:pt x="8263" y="727304"/>
                  </a:lnTo>
                  <a:lnTo>
                    <a:pt x="16527" y="727304"/>
                  </a:lnTo>
                  <a:lnTo>
                    <a:pt x="8263" y="727304"/>
                  </a:lnTo>
                  <a:lnTo>
                    <a:pt x="0" y="727304"/>
                  </a:lnTo>
                  <a:moveTo>
                    <a:pt x="16527" y="727304"/>
                  </a:moveTo>
                  <a:cubicBezTo>
                    <a:pt x="16527" y="730385"/>
                    <a:pt x="12827" y="732883"/>
                    <a:pt x="8263" y="732883"/>
                  </a:cubicBezTo>
                  <a:cubicBezTo>
                    <a:pt x="3700" y="732883"/>
                    <a:pt x="0" y="730385"/>
                    <a:pt x="0" y="727304"/>
                  </a:cubicBezTo>
                  <a:cubicBezTo>
                    <a:pt x="0" y="724223"/>
                    <a:pt x="3700" y="721726"/>
                    <a:pt x="8263" y="721726"/>
                  </a:cubicBezTo>
                  <a:cubicBezTo>
                    <a:pt x="12827" y="721726"/>
                    <a:pt x="16527" y="724223"/>
                    <a:pt x="16527" y="727304"/>
                  </a:cubicBezTo>
                  <a:cubicBezTo>
                    <a:pt x="16527" y="1122805"/>
                    <a:pt x="491487" y="1443451"/>
                    <a:pt x="1077325" y="1443451"/>
                  </a:cubicBezTo>
                  <a:cubicBezTo>
                    <a:pt x="1663163" y="1443451"/>
                    <a:pt x="2138123" y="1122805"/>
                    <a:pt x="2138123" y="727304"/>
                  </a:cubicBezTo>
                  <a:cubicBezTo>
                    <a:pt x="2138123" y="331804"/>
                    <a:pt x="1663286" y="11157"/>
                    <a:pt x="1077325" y="11157"/>
                  </a:cubicBezTo>
                  <a:lnTo>
                    <a:pt x="1077325" y="5579"/>
                  </a:lnTo>
                  <a:lnTo>
                    <a:pt x="1077325" y="11157"/>
                  </a:lnTo>
                  <a:cubicBezTo>
                    <a:pt x="491487" y="11157"/>
                    <a:pt x="16527" y="331804"/>
                    <a:pt x="16527" y="727304"/>
                  </a:cubicBezTo>
                  <a:close/>
                </a:path>
              </a:pathLst>
            </a:custGeom>
            <a:solidFill>
              <a:srgbClr val="FFFFFF">
                <a:alpha val="784"/>
              </a:srgbClr>
            </a:solidFill>
          </p:spPr>
        </p:sp>
      </p:grpSp>
      <p:grpSp>
        <p:nvGrpSpPr>
          <p:cNvPr name="Group 8" id="8"/>
          <p:cNvGrpSpPr/>
          <p:nvPr/>
        </p:nvGrpSpPr>
        <p:grpSpPr>
          <a:xfrm rot="0">
            <a:off x="6415345" y="157353"/>
            <a:ext cx="1113606" cy="766401"/>
            <a:chOff x="0" y="0"/>
            <a:chExt cx="1484808" cy="1021867"/>
          </a:xfrm>
        </p:grpSpPr>
        <p:sp>
          <p:nvSpPr>
            <p:cNvPr name="Freeform 9" id="9"/>
            <p:cNvSpPr/>
            <p:nvPr/>
          </p:nvSpPr>
          <p:spPr>
            <a:xfrm flipH="false" flipV="false" rot="0">
              <a:off x="8509" y="5856"/>
              <a:ext cx="1467866" cy="1010208"/>
            </a:xfrm>
            <a:custGeom>
              <a:avLst/>
              <a:gdLst/>
              <a:ahLst/>
              <a:cxnLst/>
              <a:rect r="r" b="b" t="t" l="l"/>
              <a:pathLst>
                <a:path h="1010208" w="1467866">
                  <a:moveTo>
                    <a:pt x="0" y="505104"/>
                  </a:moveTo>
                  <a:cubicBezTo>
                    <a:pt x="0" y="226112"/>
                    <a:pt x="328549" y="0"/>
                    <a:pt x="733933" y="0"/>
                  </a:cubicBezTo>
                  <a:cubicBezTo>
                    <a:pt x="1139317" y="0"/>
                    <a:pt x="1467866" y="226112"/>
                    <a:pt x="1467866" y="505104"/>
                  </a:cubicBezTo>
                  <a:cubicBezTo>
                    <a:pt x="1467866" y="784095"/>
                    <a:pt x="1139317" y="1010208"/>
                    <a:pt x="733933" y="1010208"/>
                  </a:cubicBezTo>
                  <a:cubicBezTo>
                    <a:pt x="328549" y="1010208"/>
                    <a:pt x="0" y="784008"/>
                    <a:pt x="0" y="505104"/>
                  </a:cubicBezTo>
                  <a:close/>
                </a:path>
              </a:pathLst>
            </a:custGeom>
            <a:solidFill>
              <a:srgbClr val="E88A9B">
                <a:alpha val="1961"/>
              </a:srgbClr>
            </a:solidFill>
          </p:spPr>
        </p:sp>
        <p:sp>
          <p:nvSpPr>
            <p:cNvPr name="Freeform 10" id="10"/>
            <p:cNvSpPr/>
            <p:nvPr/>
          </p:nvSpPr>
          <p:spPr>
            <a:xfrm flipH="false" flipV="false" rot="0">
              <a:off x="0" y="0"/>
              <a:ext cx="1484884" cy="1021944"/>
            </a:xfrm>
            <a:custGeom>
              <a:avLst/>
              <a:gdLst/>
              <a:ahLst/>
              <a:cxnLst/>
              <a:rect r="r" b="b" t="t" l="l"/>
              <a:pathLst>
                <a:path h="1021944" w="1484884">
                  <a:moveTo>
                    <a:pt x="0" y="510960"/>
                  </a:moveTo>
                  <a:cubicBezTo>
                    <a:pt x="0" y="228735"/>
                    <a:pt x="332359" y="0"/>
                    <a:pt x="742442" y="0"/>
                  </a:cubicBezTo>
                  <a:lnTo>
                    <a:pt x="742442" y="5856"/>
                  </a:lnTo>
                  <a:lnTo>
                    <a:pt x="742442" y="0"/>
                  </a:lnTo>
                  <a:cubicBezTo>
                    <a:pt x="1152398" y="0"/>
                    <a:pt x="1484884" y="228735"/>
                    <a:pt x="1484884" y="510960"/>
                  </a:cubicBezTo>
                  <a:lnTo>
                    <a:pt x="1476375" y="510960"/>
                  </a:lnTo>
                  <a:lnTo>
                    <a:pt x="1484884" y="510960"/>
                  </a:lnTo>
                  <a:cubicBezTo>
                    <a:pt x="1484884" y="793098"/>
                    <a:pt x="1152525" y="1021944"/>
                    <a:pt x="742442" y="1021944"/>
                  </a:cubicBezTo>
                  <a:lnTo>
                    <a:pt x="742442" y="1016064"/>
                  </a:lnTo>
                  <a:lnTo>
                    <a:pt x="742442" y="1021944"/>
                  </a:lnTo>
                  <a:cubicBezTo>
                    <a:pt x="332359" y="1021832"/>
                    <a:pt x="0" y="793098"/>
                    <a:pt x="0" y="510960"/>
                  </a:cubicBezTo>
                  <a:lnTo>
                    <a:pt x="8509" y="510960"/>
                  </a:lnTo>
                  <a:lnTo>
                    <a:pt x="17018" y="510960"/>
                  </a:lnTo>
                  <a:lnTo>
                    <a:pt x="8509" y="510960"/>
                  </a:lnTo>
                  <a:lnTo>
                    <a:pt x="0" y="510960"/>
                  </a:lnTo>
                  <a:moveTo>
                    <a:pt x="17018" y="510960"/>
                  </a:moveTo>
                  <a:cubicBezTo>
                    <a:pt x="17018" y="514194"/>
                    <a:pt x="13208" y="516816"/>
                    <a:pt x="8509" y="516816"/>
                  </a:cubicBezTo>
                  <a:cubicBezTo>
                    <a:pt x="3810" y="516816"/>
                    <a:pt x="0" y="514194"/>
                    <a:pt x="0" y="510960"/>
                  </a:cubicBezTo>
                  <a:cubicBezTo>
                    <a:pt x="0" y="507726"/>
                    <a:pt x="3810" y="505104"/>
                    <a:pt x="8509" y="505104"/>
                  </a:cubicBezTo>
                  <a:cubicBezTo>
                    <a:pt x="13208" y="505104"/>
                    <a:pt x="17018" y="507726"/>
                    <a:pt x="17018" y="510960"/>
                  </a:cubicBezTo>
                  <a:cubicBezTo>
                    <a:pt x="17018" y="786717"/>
                    <a:pt x="341757" y="1010208"/>
                    <a:pt x="742442" y="1010208"/>
                  </a:cubicBezTo>
                  <a:cubicBezTo>
                    <a:pt x="1143127" y="1010208"/>
                    <a:pt x="1467866" y="786630"/>
                    <a:pt x="1467866" y="510960"/>
                  </a:cubicBezTo>
                  <a:cubicBezTo>
                    <a:pt x="1467866" y="235290"/>
                    <a:pt x="1143000" y="11712"/>
                    <a:pt x="742442" y="11712"/>
                  </a:cubicBezTo>
                  <a:lnTo>
                    <a:pt x="742442" y="5856"/>
                  </a:lnTo>
                  <a:lnTo>
                    <a:pt x="742442" y="11712"/>
                  </a:lnTo>
                  <a:cubicBezTo>
                    <a:pt x="341757" y="11712"/>
                    <a:pt x="17018" y="235202"/>
                    <a:pt x="17018" y="510960"/>
                  </a:cubicBezTo>
                  <a:close/>
                </a:path>
              </a:pathLst>
            </a:custGeom>
            <a:solidFill>
              <a:srgbClr val="E88A9B">
                <a:alpha val="3922"/>
              </a:srgbClr>
            </a:solidFill>
          </p:spPr>
        </p:sp>
      </p:grpSp>
      <p:grpSp>
        <p:nvGrpSpPr>
          <p:cNvPr name="Group 11" id="11"/>
          <p:cNvGrpSpPr/>
          <p:nvPr/>
        </p:nvGrpSpPr>
        <p:grpSpPr>
          <a:xfrm rot="0">
            <a:off x="216860" y="242421"/>
            <a:ext cx="3669554" cy="285526"/>
            <a:chOff x="0" y="0"/>
            <a:chExt cx="4892738" cy="380702"/>
          </a:xfrm>
        </p:grpSpPr>
        <p:sp>
          <p:nvSpPr>
            <p:cNvPr name="Freeform 12" id="12"/>
            <p:cNvSpPr/>
            <p:nvPr/>
          </p:nvSpPr>
          <p:spPr>
            <a:xfrm flipH="false" flipV="false" rot="0">
              <a:off x="0" y="0"/>
              <a:ext cx="4892737" cy="380703"/>
            </a:xfrm>
            <a:custGeom>
              <a:avLst/>
              <a:gdLst/>
              <a:ahLst/>
              <a:cxnLst/>
              <a:rect r="r" b="b" t="t" l="l"/>
              <a:pathLst>
                <a:path h="380703" w="4892737">
                  <a:moveTo>
                    <a:pt x="0" y="0"/>
                  </a:moveTo>
                  <a:lnTo>
                    <a:pt x="4892737" y="0"/>
                  </a:lnTo>
                  <a:lnTo>
                    <a:pt x="4892737" y="380703"/>
                  </a:lnTo>
                  <a:lnTo>
                    <a:pt x="0" y="380703"/>
                  </a:lnTo>
                  <a:close/>
                </a:path>
              </a:pathLst>
            </a:custGeom>
            <a:blipFill>
              <a:blip r:embed="rId3">
                <a:alphaModFix amt="0"/>
              </a:blip>
              <a:stretch>
                <a:fillRect l="0" t="-202224" r="0" b="-198613"/>
              </a:stretch>
            </a:blipFill>
          </p:spPr>
        </p:sp>
        <p:sp>
          <p:nvSpPr>
            <p:cNvPr name="TextBox 13" id="13"/>
            <p:cNvSpPr txBox="true"/>
            <p:nvPr/>
          </p:nvSpPr>
          <p:spPr>
            <a:xfrm>
              <a:off x="0" y="-19050"/>
              <a:ext cx="4892738" cy="399752"/>
            </a:xfrm>
            <a:prstGeom prst="rect">
              <a:avLst/>
            </a:prstGeom>
          </p:spPr>
          <p:txBody>
            <a:bodyPr anchor="ctr" rtlCol="false" tIns="0" lIns="0" bIns="0" rIns="0"/>
            <a:lstStyle/>
            <a:p>
              <a:pPr algn="l">
                <a:lnSpc>
                  <a:spcPts val="1805"/>
                </a:lnSpc>
              </a:pPr>
              <a:r>
                <a:rPr lang="en-US" b="true" sz="1504">
                  <a:solidFill>
                    <a:srgbClr val="F9FDFB"/>
                  </a:solidFill>
                  <a:latin typeface="Georgia Bold"/>
                  <a:ea typeface="Georgia Bold"/>
                  <a:cs typeface="Georgia Bold"/>
                  <a:sym typeface="Georgia Bold"/>
                </a:rPr>
                <a:t>[Modern Cooperative</a:t>
              </a:r>
            </a:p>
          </p:txBody>
        </p:sp>
      </p:grpSp>
      <p:grpSp>
        <p:nvGrpSpPr>
          <p:cNvPr name="Group 14" id="14"/>
          <p:cNvGrpSpPr/>
          <p:nvPr/>
        </p:nvGrpSpPr>
        <p:grpSpPr>
          <a:xfrm rot="0">
            <a:off x="216860" y="535981"/>
            <a:ext cx="2752163" cy="137608"/>
            <a:chOff x="0" y="0"/>
            <a:chExt cx="3669551" cy="183477"/>
          </a:xfrm>
        </p:grpSpPr>
        <p:sp>
          <p:nvSpPr>
            <p:cNvPr name="Freeform 15" id="15"/>
            <p:cNvSpPr/>
            <p:nvPr/>
          </p:nvSpPr>
          <p:spPr>
            <a:xfrm flipH="false" flipV="false" rot="0">
              <a:off x="0" y="0"/>
              <a:ext cx="3669553" cy="183478"/>
            </a:xfrm>
            <a:custGeom>
              <a:avLst/>
              <a:gdLst/>
              <a:ahLst/>
              <a:cxnLst/>
              <a:rect r="r" b="b" t="t" l="l"/>
              <a:pathLst>
                <a:path h="183478" w="3669553">
                  <a:moveTo>
                    <a:pt x="0" y="0"/>
                  </a:moveTo>
                  <a:lnTo>
                    <a:pt x="3669553" y="0"/>
                  </a:lnTo>
                  <a:lnTo>
                    <a:pt x="3669553" y="183478"/>
                  </a:lnTo>
                  <a:lnTo>
                    <a:pt x="0" y="183478"/>
                  </a:lnTo>
                  <a:close/>
                </a:path>
              </a:pathLst>
            </a:custGeom>
            <a:blipFill>
              <a:blip r:embed="rId3">
                <a:alphaModFix amt="0"/>
              </a:blip>
              <a:stretch>
                <a:fillRect l="0" t="-339700" r="0" b="-339700"/>
              </a:stretch>
            </a:blipFill>
          </p:spPr>
        </p:sp>
        <p:sp>
          <p:nvSpPr>
            <p:cNvPr name="TextBox 16" id="16"/>
            <p:cNvSpPr txBox="true"/>
            <p:nvPr/>
          </p:nvSpPr>
          <p:spPr>
            <a:xfrm>
              <a:off x="0" y="-19050"/>
              <a:ext cx="3669551" cy="202527"/>
            </a:xfrm>
            <a:prstGeom prst="rect">
              <a:avLst/>
            </a:prstGeom>
          </p:spPr>
          <p:txBody>
            <a:bodyPr anchor="ctr" rtlCol="false" tIns="0" lIns="0" bIns="0" rIns="0"/>
            <a:lstStyle/>
            <a:p>
              <a:pPr algn="l">
                <a:lnSpc>
                  <a:spcPts val="782"/>
                </a:lnSpc>
              </a:pPr>
              <a:r>
                <a:rPr lang="en-US" b="true" sz="652" spc="300">
                  <a:solidFill>
                    <a:srgbClr val="F9FDFB"/>
                  </a:solidFill>
                  <a:latin typeface="Calibri (MS) Bold"/>
                  <a:ea typeface="Calibri (MS) Bold"/>
                  <a:cs typeface="Calibri (MS) Bold"/>
                  <a:sym typeface="Calibri (MS) Bold"/>
                </a:rPr>
                <a:t>HEALTH BENEFITS</a:t>
              </a:r>
            </a:p>
          </p:txBody>
        </p:sp>
      </p:grpSp>
      <p:grpSp>
        <p:nvGrpSpPr>
          <p:cNvPr name="Group 17" id="17"/>
          <p:cNvGrpSpPr/>
          <p:nvPr/>
        </p:nvGrpSpPr>
        <p:grpSpPr>
          <a:xfrm rot="0">
            <a:off x="210497" y="713089"/>
            <a:ext cx="2397947" cy="196215"/>
            <a:chOff x="0" y="0"/>
            <a:chExt cx="3197263" cy="261620"/>
          </a:xfrm>
        </p:grpSpPr>
        <p:sp>
          <p:nvSpPr>
            <p:cNvPr name="Freeform 18" id="18"/>
            <p:cNvSpPr/>
            <p:nvPr/>
          </p:nvSpPr>
          <p:spPr>
            <a:xfrm flipH="false" flipV="false" rot="0">
              <a:off x="8509" y="8509"/>
              <a:ext cx="3180207" cy="244602"/>
            </a:xfrm>
            <a:custGeom>
              <a:avLst/>
              <a:gdLst/>
              <a:ahLst/>
              <a:cxnLst/>
              <a:rect r="r" b="b" t="t" l="l"/>
              <a:pathLst>
                <a:path h="244602" w="3180207">
                  <a:moveTo>
                    <a:pt x="0" y="0"/>
                  </a:moveTo>
                  <a:lnTo>
                    <a:pt x="3180207" y="0"/>
                  </a:lnTo>
                  <a:lnTo>
                    <a:pt x="3180207" y="244602"/>
                  </a:lnTo>
                  <a:lnTo>
                    <a:pt x="0" y="244602"/>
                  </a:lnTo>
                  <a:close/>
                </a:path>
              </a:pathLst>
            </a:custGeom>
            <a:solidFill>
              <a:srgbClr val="E8F2F8"/>
            </a:solidFill>
          </p:spPr>
        </p:sp>
        <p:sp>
          <p:nvSpPr>
            <p:cNvPr name="Freeform 19" id="19"/>
            <p:cNvSpPr/>
            <p:nvPr/>
          </p:nvSpPr>
          <p:spPr>
            <a:xfrm flipH="false" flipV="false" rot="0">
              <a:off x="0" y="0"/>
              <a:ext cx="3197225" cy="261620"/>
            </a:xfrm>
            <a:custGeom>
              <a:avLst/>
              <a:gdLst/>
              <a:ahLst/>
              <a:cxnLst/>
              <a:rect r="r" b="b" t="t" l="l"/>
              <a:pathLst>
                <a:path h="261620" w="3197225">
                  <a:moveTo>
                    <a:pt x="8509" y="0"/>
                  </a:moveTo>
                  <a:lnTo>
                    <a:pt x="3188716" y="0"/>
                  </a:lnTo>
                  <a:cubicBezTo>
                    <a:pt x="3193415" y="0"/>
                    <a:pt x="3197225" y="3810"/>
                    <a:pt x="3197225" y="8509"/>
                  </a:cubicBezTo>
                  <a:lnTo>
                    <a:pt x="3197225" y="253111"/>
                  </a:lnTo>
                  <a:cubicBezTo>
                    <a:pt x="3197225" y="257810"/>
                    <a:pt x="3193415" y="261620"/>
                    <a:pt x="3188716" y="261620"/>
                  </a:cubicBezTo>
                  <a:lnTo>
                    <a:pt x="8509" y="261620"/>
                  </a:lnTo>
                  <a:cubicBezTo>
                    <a:pt x="3810" y="261620"/>
                    <a:pt x="0" y="257810"/>
                    <a:pt x="0" y="253111"/>
                  </a:cubicBezTo>
                  <a:lnTo>
                    <a:pt x="0" y="8509"/>
                  </a:lnTo>
                  <a:cubicBezTo>
                    <a:pt x="0" y="3810"/>
                    <a:pt x="3810" y="0"/>
                    <a:pt x="8509" y="0"/>
                  </a:cubicBezTo>
                  <a:moveTo>
                    <a:pt x="8509" y="17018"/>
                  </a:moveTo>
                  <a:lnTo>
                    <a:pt x="8509" y="8509"/>
                  </a:lnTo>
                  <a:lnTo>
                    <a:pt x="17018" y="8509"/>
                  </a:lnTo>
                  <a:lnTo>
                    <a:pt x="17018" y="253111"/>
                  </a:lnTo>
                  <a:lnTo>
                    <a:pt x="8509" y="253111"/>
                  </a:lnTo>
                  <a:lnTo>
                    <a:pt x="8509" y="244602"/>
                  </a:lnTo>
                  <a:lnTo>
                    <a:pt x="3188716" y="244602"/>
                  </a:lnTo>
                  <a:lnTo>
                    <a:pt x="3188716" y="253111"/>
                  </a:lnTo>
                  <a:lnTo>
                    <a:pt x="3180207" y="253111"/>
                  </a:lnTo>
                  <a:lnTo>
                    <a:pt x="3180207" y="8509"/>
                  </a:lnTo>
                  <a:lnTo>
                    <a:pt x="3188716" y="8509"/>
                  </a:lnTo>
                  <a:lnTo>
                    <a:pt x="3188716" y="17018"/>
                  </a:lnTo>
                  <a:lnTo>
                    <a:pt x="8509" y="17018"/>
                  </a:lnTo>
                  <a:close/>
                </a:path>
              </a:pathLst>
            </a:custGeom>
            <a:solidFill>
              <a:srgbClr val="E88A9B"/>
            </a:solidFill>
          </p:spPr>
        </p:sp>
      </p:grpSp>
      <p:grpSp>
        <p:nvGrpSpPr>
          <p:cNvPr name="Group 20" id="20"/>
          <p:cNvGrpSpPr/>
          <p:nvPr/>
        </p:nvGrpSpPr>
        <p:grpSpPr>
          <a:xfrm rot="0">
            <a:off x="201820" y="735351"/>
            <a:ext cx="2385212" cy="183478"/>
            <a:chOff x="0" y="0"/>
            <a:chExt cx="3180283" cy="244637"/>
          </a:xfrm>
        </p:grpSpPr>
        <p:sp>
          <p:nvSpPr>
            <p:cNvPr name="Freeform 21" id="21"/>
            <p:cNvSpPr/>
            <p:nvPr/>
          </p:nvSpPr>
          <p:spPr>
            <a:xfrm flipH="false" flipV="false" rot="0">
              <a:off x="0" y="0"/>
              <a:ext cx="3180279" cy="244634"/>
            </a:xfrm>
            <a:custGeom>
              <a:avLst/>
              <a:gdLst/>
              <a:ahLst/>
              <a:cxnLst/>
              <a:rect r="r" b="b" t="t" l="l"/>
              <a:pathLst>
                <a:path h="244634" w="3180279">
                  <a:moveTo>
                    <a:pt x="0" y="0"/>
                  </a:moveTo>
                  <a:lnTo>
                    <a:pt x="3180279" y="0"/>
                  </a:lnTo>
                  <a:lnTo>
                    <a:pt x="3180279" y="244634"/>
                  </a:lnTo>
                  <a:lnTo>
                    <a:pt x="0" y="244634"/>
                  </a:lnTo>
                  <a:close/>
                </a:path>
              </a:pathLst>
            </a:custGeom>
            <a:blipFill>
              <a:blip r:embed="rId3">
                <a:alphaModFix amt="0"/>
              </a:blip>
              <a:stretch>
                <a:fillRect l="0" t="-203307" r="0" b="-203310"/>
              </a:stretch>
            </a:blipFill>
          </p:spPr>
        </p:sp>
        <p:sp>
          <p:nvSpPr>
            <p:cNvPr name="TextBox 22" id="22"/>
            <p:cNvSpPr txBox="true"/>
            <p:nvPr/>
          </p:nvSpPr>
          <p:spPr>
            <a:xfrm>
              <a:off x="0" y="-19050"/>
              <a:ext cx="3180283" cy="263687"/>
            </a:xfrm>
            <a:prstGeom prst="rect">
              <a:avLst/>
            </a:prstGeom>
          </p:spPr>
          <p:txBody>
            <a:bodyPr anchor="ctr" rtlCol="false" tIns="0" lIns="0" bIns="0" rIns="0"/>
            <a:lstStyle/>
            <a:p>
              <a:pPr algn="ctr">
                <a:lnSpc>
                  <a:spcPts val="722"/>
                </a:lnSpc>
              </a:pPr>
              <a:r>
                <a:rPr lang="en-US" b="true" sz="601" spc="80">
                  <a:solidFill>
                    <a:srgbClr val="3A3A3A"/>
                  </a:solidFill>
                  <a:latin typeface="Calibri (MS) Bold"/>
                  <a:ea typeface="Calibri (MS) Bold"/>
                  <a:cs typeface="Calibri (MS) Bold"/>
                  <a:sym typeface="Calibri (MS) Bold"/>
                </a:rPr>
                <a:t>FOR INDIVIDUALS &amp; FAMILIES</a:t>
              </a:r>
            </a:p>
          </p:txBody>
        </p:sp>
      </p:grpSp>
      <p:grpSp>
        <p:nvGrpSpPr>
          <p:cNvPr name="Group 23" id="23"/>
          <p:cNvGrpSpPr/>
          <p:nvPr/>
        </p:nvGrpSpPr>
        <p:grpSpPr>
          <a:xfrm rot="0">
            <a:off x="2776880" y="157353"/>
            <a:ext cx="4752070" cy="1009127"/>
            <a:chOff x="0" y="0"/>
            <a:chExt cx="6336094" cy="1345503"/>
          </a:xfrm>
        </p:grpSpPr>
        <p:sp>
          <p:nvSpPr>
            <p:cNvPr name="Freeform 24" id="24"/>
            <p:cNvSpPr/>
            <p:nvPr/>
          </p:nvSpPr>
          <p:spPr>
            <a:xfrm flipH="false" flipV="false" rot="0">
              <a:off x="0" y="0"/>
              <a:ext cx="6336095" cy="1345504"/>
            </a:xfrm>
            <a:custGeom>
              <a:avLst/>
              <a:gdLst/>
              <a:ahLst/>
              <a:cxnLst/>
              <a:rect r="r" b="b" t="t" l="l"/>
              <a:pathLst>
                <a:path h="1345504" w="6336095">
                  <a:moveTo>
                    <a:pt x="0" y="0"/>
                  </a:moveTo>
                  <a:lnTo>
                    <a:pt x="6336095" y="0"/>
                  </a:lnTo>
                  <a:lnTo>
                    <a:pt x="6336095" y="1345504"/>
                  </a:lnTo>
                  <a:lnTo>
                    <a:pt x="0" y="1345504"/>
                  </a:lnTo>
                  <a:close/>
                </a:path>
              </a:pathLst>
            </a:custGeom>
            <a:blipFill>
              <a:blip r:embed="rId3">
                <a:alphaModFix amt="0"/>
              </a:blip>
              <a:stretch>
                <a:fillRect l="0" t="-41756" r="0" b="-41756"/>
              </a:stretch>
            </a:blipFill>
          </p:spPr>
        </p:sp>
        <p:sp>
          <p:nvSpPr>
            <p:cNvPr name="TextBox 25" id="25"/>
            <p:cNvSpPr txBox="true"/>
            <p:nvPr/>
          </p:nvSpPr>
          <p:spPr>
            <a:xfrm>
              <a:off x="0" y="-9525"/>
              <a:ext cx="6336094" cy="1355028"/>
            </a:xfrm>
            <a:prstGeom prst="rect">
              <a:avLst/>
            </a:prstGeom>
          </p:spPr>
          <p:txBody>
            <a:bodyPr anchor="ctr" rtlCol="false" tIns="0" lIns="0" bIns="0" rIns="0"/>
            <a:lstStyle/>
            <a:p>
              <a:pPr algn="r">
                <a:lnSpc>
                  <a:spcPts val="2407"/>
                </a:lnSpc>
              </a:pPr>
              <a:r>
                <a:rPr lang="en-US" b="true" sz="2006">
                  <a:solidFill>
                    <a:srgbClr val="B5D0C0"/>
                  </a:solidFill>
                  <a:latin typeface="Georgia Bold"/>
                  <a:ea typeface="Georgia Bold"/>
                  <a:cs typeface="Georgia Bold"/>
                  <a:sym typeface="Georgia Bold"/>
                </a:rPr>
                <a:t>The Approach that covers </a:t>
              </a:r>
              <a:r>
                <a:rPr lang="en-US" b="true" sz="2006" i="true">
                  <a:solidFill>
                    <a:srgbClr val="B5D0C0"/>
                  </a:solidFill>
                  <a:latin typeface="Georgia Bold Italics"/>
                  <a:ea typeface="Georgia Bold Italics"/>
                  <a:cs typeface="Georgia Bold Italics"/>
                  <a:sym typeface="Georgia Bold Italics"/>
                </a:rPr>
                <a:t>less</a:t>
              </a:r>
            </a:p>
            <a:p>
              <a:pPr algn="r">
                <a:lnSpc>
                  <a:spcPts val="2407"/>
                </a:lnSpc>
              </a:pPr>
              <a:r>
                <a:rPr lang="en-US" b="true" sz="2006">
                  <a:solidFill>
                    <a:srgbClr val="B5D0C0"/>
                  </a:solidFill>
                  <a:latin typeface="Georgia Bold"/>
                  <a:ea typeface="Georgia Bold"/>
                  <a:cs typeface="Georgia Bold"/>
                  <a:sym typeface="Georgia Bold"/>
                </a:rPr>
                <a:t>and saves you </a:t>
              </a:r>
            </a:p>
            <a:p>
              <a:pPr algn="r">
                <a:lnSpc>
                  <a:spcPts val="2407"/>
                </a:lnSpc>
              </a:pPr>
              <a:r>
                <a:rPr lang="en-US" b="true" sz="2006" i="true">
                  <a:solidFill>
                    <a:srgbClr val="B5D0C0"/>
                  </a:solidFill>
                  <a:latin typeface="Georgia Bold Italics"/>
                  <a:ea typeface="Georgia Bold Italics"/>
                  <a:cs typeface="Georgia Bold Italics"/>
                  <a:sym typeface="Georgia Bold Italics"/>
                </a:rPr>
                <a:t>more.</a:t>
              </a:r>
            </a:p>
          </p:txBody>
        </p:sp>
      </p:grpSp>
      <p:grpSp>
        <p:nvGrpSpPr>
          <p:cNvPr name="Group 26" id="26"/>
          <p:cNvGrpSpPr/>
          <p:nvPr/>
        </p:nvGrpSpPr>
        <p:grpSpPr>
          <a:xfrm rot="0">
            <a:off x="176716" y="1204579"/>
            <a:ext cx="7419395" cy="621401"/>
            <a:chOff x="0" y="0"/>
            <a:chExt cx="9892527" cy="828535"/>
          </a:xfrm>
        </p:grpSpPr>
        <p:sp>
          <p:nvSpPr>
            <p:cNvPr name="Freeform 27" id="27"/>
            <p:cNvSpPr/>
            <p:nvPr/>
          </p:nvSpPr>
          <p:spPr>
            <a:xfrm flipH="false" flipV="false" rot="0">
              <a:off x="8083" y="10221"/>
              <a:ext cx="9876434" cy="808093"/>
            </a:xfrm>
            <a:custGeom>
              <a:avLst/>
              <a:gdLst/>
              <a:ahLst/>
              <a:cxnLst/>
              <a:rect r="r" b="b" t="t" l="l"/>
              <a:pathLst>
                <a:path h="808093" w="9876434">
                  <a:moveTo>
                    <a:pt x="0" y="0"/>
                  </a:moveTo>
                  <a:lnTo>
                    <a:pt x="9876434" y="0"/>
                  </a:lnTo>
                  <a:lnTo>
                    <a:pt x="9876434" y="808093"/>
                  </a:lnTo>
                  <a:lnTo>
                    <a:pt x="0" y="808093"/>
                  </a:lnTo>
                  <a:close/>
                </a:path>
              </a:pathLst>
            </a:custGeom>
            <a:solidFill>
              <a:srgbClr val="2E7D6B"/>
            </a:solidFill>
          </p:spPr>
        </p:sp>
        <p:sp>
          <p:nvSpPr>
            <p:cNvPr name="Freeform 28" id="28"/>
            <p:cNvSpPr/>
            <p:nvPr/>
          </p:nvSpPr>
          <p:spPr>
            <a:xfrm flipH="false" flipV="false" rot="0">
              <a:off x="0" y="0"/>
              <a:ext cx="9892604" cy="828535"/>
            </a:xfrm>
            <a:custGeom>
              <a:avLst/>
              <a:gdLst/>
              <a:ahLst/>
              <a:cxnLst/>
              <a:rect r="r" b="b" t="t" l="l"/>
              <a:pathLst>
                <a:path h="828535" w="9892604">
                  <a:moveTo>
                    <a:pt x="8083" y="0"/>
                  </a:moveTo>
                  <a:lnTo>
                    <a:pt x="9884517" y="0"/>
                  </a:lnTo>
                  <a:cubicBezTo>
                    <a:pt x="9888981" y="0"/>
                    <a:pt x="9892604" y="4577"/>
                    <a:pt x="9892604" y="10221"/>
                  </a:cubicBezTo>
                  <a:lnTo>
                    <a:pt x="9892604" y="818314"/>
                  </a:lnTo>
                  <a:cubicBezTo>
                    <a:pt x="9892604" y="823959"/>
                    <a:pt x="9888981" y="828535"/>
                    <a:pt x="9884517" y="828535"/>
                  </a:cubicBezTo>
                  <a:lnTo>
                    <a:pt x="8083" y="828535"/>
                  </a:lnTo>
                  <a:cubicBezTo>
                    <a:pt x="3619" y="828535"/>
                    <a:pt x="0" y="823959"/>
                    <a:pt x="0" y="818314"/>
                  </a:cubicBezTo>
                  <a:lnTo>
                    <a:pt x="0" y="10221"/>
                  </a:lnTo>
                  <a:cubicBezTo>
                    <a:pt x="0" y="4577"/>
                    <a:pt x="3619" y="0"/>
                    <a:pt x="8083" y="0"/>
                  </a:cubicBezTo>
                  <a:moveTo>
                    <a:pt x="8083" y="20443"/>
                  </a:moveTo>
                  <a:lnTo>
                    <a:pt x="8083" y="10221"/>
                  </a:lnTo>
                  <a:lnTo>
                    <a:pt x="16166" y="10221"/>
                  </a:lnTo>
                  <a:lnTo>
                    <a:pt x="16166" y="818314"/>
                  </a:lnTo>
                  <a:lnTo>
                    <a:pt x="8083" y="818314"/>
                  </a:lnTo>
                  <a:lnTo>
                    <a:pt x="8083" y="808093"/>
                  </a:lnTo>
                  <a:lnTo>
                    <a:pt x="9884517" y="808093"/>
                  </a:lnTo>
                  <a:lnTo>
                    <a:pt x="9884517" y="818314"/>
                  </a:lnTo>
                  <a:lnTo>
                    <a:pt x="9876434" y="818314"/>
                  </a:lnTo>
                  <a:lnTo>
                    <a:pt x="9876434" y="10221"/>
                  </a:lnTo>
                  <a:lnTo>
                    <a:pt x="9884517" y="10221"/>
                  </a:lnTo>
                  <a:lnTo>
                    <a:pt x="9884517" y="20443"/>
                  </a:lnTo>
                  <a:lnTo>
                    <a:pt x="8083" y="20443"/>
                  </a:lnTo>
                  <a:close/>
                </a:path>
              </a:pathLst>
            </a:custGeom>
            <a:solidFill>
              <a:srgbClr val="2E7D6B"/>
            </a:solidFill>
          </p:spPr>
        </p:sp>
      </p:grpSp>
      <p:grpSp>
        <p:nvGrpSpPr>
          <p:cNvPr name="Group 29" id="29"/>
          <p:cNvGrpSpPr/>
          <p:nvPr/>
        </p:nvGrpSpPr>
        <p:grpSpPr>
          <a:xfrm rot="0">
            <a:off x="293560" y="1302687"/>
            <a:ext cx="7210673" cy="442761"/>
            <a:chOff x="0" y="0"/>
            <a:chExt cx="9614230" cy="590348"/>
          </a:xfrm>
        </p:grpSpPr>
        <p:sp>
          <p:nvSpPr>
            <p:cNvPr name="Freeform 30" id="30"/>
            <p:cNvSpPr/>
            <p:nvPr/>
          </p:nvSpPr>
          <p:spPr>
            <a:xfrm flipH="false" flipV="false" rot="0">
              <a:off x="0" y="0"/>
              <a:ext cx="9614229" cy="590347"/>
            </a:xfrm>
            <a:custGeom>
              <a:avLst/>
              <a:gdLst/>
              <a:ahLst/>
              <a:cxnLst/>
              <a:rect r="r" b="b" t="t" l="l"/>
              <a:pathLst>
                <a:path h="590347" w="9614229">
                  <a:moveTo>
                    <a:pt x="0" y="0"/>
                  </a:moveTo>
                  <a:lnTo>
                    <a:pt x="9614229" y="0"/>
                  </a:lnTo>
                  <a:lnTo>
                    <a:pt x="9614229" y="590347"/>
                  </a:lnTo>
                  <a:lnTo>
                    <a:pt x="0" y="590347"/>
                  </a:lnTo>
                  <a:close/>
                </a:path>
              </a:pathLst>
            </a:custGeom>
            <a:blipFill>
              <a:blip r:embed="rId3">
                <a:alphaModFix amt="0"/>
              </a:blip>
              <a:stretch>
                <a:fillRect l="0" t="-280032" r="0" b="-254623"/>
              </a:stretch>
            </a:blipFill>
          </p:spPr>
        </p:sp>
        <p:sp>
          <p:nvSpPr>
            <p:cNvPr name="TextBox 31" id="31"/>
            <p:cNvSpPr txBox="true"/>
            <p:nvPr/>
          </p:nvSpPr>
          <p:spPr>
            <a:xfrm>
              <a:off x="0" y="-28575"/>
              <a:ext cx="9614230" cy="618923"/>
            </a:xfrm>
            <a:prstGeom prst="rect">
              <a:avLst/>
            </a:prstGeom>
          </p:spPr>
          <p:txBody>
            <a:bodyPr anchor="ctr" rtlCol="false" tIns="0" lIns="0" bIns="0" rIns="0"/>
            <a:lstStyle/>
            <a:p>
              <a:pPr algn="ctr">
                <a:lnSpc>
                  <a:spcPts val="1503"/>
                </a:lnSpc>
              </a:pPr>
              <a:r>
                <a:rPr lang="en-US" b="true" sz="1252">
                  <a:solidFill>
                    <a:srgbClr val="F9FDFB"/>
                  </a:solidFill>
                  <a:latin typeface="Calibri (MS) Bold"/>
                  <a:ea typeface="Calibri (MS) Bold"/>
                  <a:cs typeface="Calibri (MS) Bold"/>
                  <a:sym typeface="Calibri (MS) Bold"/>
                </a:rPr>
                <a:t>At first it sounds backwards. </a:t>
              </a:r>
              <a:r>
                <a:rPr lang="en-US" sz="1252">
                  <a:solidFill>
                    <a:srgbClr val="F9FDFB"/>
                  </a:solidFill>
                  <a:latin typeface="Calibri (MS)"/>
                  <a:ea typeface="Calibri (MS)"/>
                  <a:cs typeface="Calibri (MS)"/>
                  <a:sym typeface="Calibri (MS)"/>
                </a:rPr>
                <a:t>A plan that covers fewer things costs you less — even if something serious happens. Here's why that's not just possible, it's by design.</a:t>
              </a:r>
            </a:p>
          </p:txBody>
        </p:sp>
      </p:grpSp>
      <p:grpSp>
        <p:nvGrpSpPr>
          <p:cNvPr name="Group 32" id="32"/>
          <p:cNvGrpSpPr/>
          <p:nvPr/>
        </p:nvGrpSpPr>
        <p:grpSpPr>
          <a:xfrm rot="0">
            <a:off x="293560" y="1940281"/>
            <a:ext cx="5504326" cy="137608"/>
            <a:chOff x="0" y="0"/>
            <a:chExt cx="7339101" cy="183477"/>
          </a:xfrm>
        </p:grpSpPr>
        <p:sp>
          <p:nvSpPr>
            <p:cNvPr name="Freeform 33" id="33"/>
            <p:cNvSpPr/>
            <p:nvPr/>
          </p:nvSpPr>
          <p:spPr>
            <a:xfrm flipH="false" flipV="false" rot="0">
              <a:off x="0" y="0"/>
              <a:ext cx="7339106" cy="183478"/>
            </a:xfrm>
            <a:custGeom>
              <a:avLst/>
              <a:gdLst/>
              <a:ahLst/>
              <a:cxnLst/>
              <a:rect r="r" b="b" t="t" l="l"/>
              <a:pathLst>
                <a:path h="183478" w="7339106">
                  <a:moveTo>
                    <a:pt x="0" y="0"/>
                  </a:moveTo>
                  <a:lnTo>
                    <a:pt x="7339106" y="0"/>
                  </a:lnTo>
                  <a:lnTo>
                    <a:pt x="7339106" y="183478"/>
                  </a:lnTo>
                  <a:lnTo>
                    <a:pt x="0" y="183478"/>
                  </a:lnTo>
                  <a:close/>
                </a:path>
              </a:pathLst>
            </a:custGeom>
            <a:blipFill>
              <a:blip r:embed="rId3">
                <a:alphaModFix amt="0"/>
              </a:blip>
              <a:stretch>
                <a:fillRect l="0" t="-729401" r="0" b="-729400"/>
              </a:stretch>
            </a:blipFill>
          </p:spPr>
        </p:sp>
        <p:sp>
          <p:nvSpPr>
            <p:cNvPr name="TextBox 34" id="34"/>
            <p:cNvSpPr txBox="true"/>
            <p:nvPr/>
          </p:nvSpPr>
          <p:spPr>
            <a:xfrm>
              <a:off x="0" y="-19050"/>
              <a:ext cx="7339101" cy="202527"/>
            </a:xfrm>
            <a:prstGeom prst="rect">
              <a:avLst/>
            </a:prstGeom>
          </p:spPr>
          <p:txBody>
            <a:bodyPr anchor="ctr" rtlCol="false" tIns="0" lIns="0" bIns="0" rIns="0"/>
            <a:lstStyle/>
            <a:p>
              <a:pPr algn="l">
                <a:lnSpc>
                  <a:spcPts val="782"/>
                </a:lnSpc>
              </a:pPr>
              <a:r>
                <a:rPr lang="en-US" b="true" sz="652" spc="200">
                  <a:solidFill>
                    <a:srgbClr val="1A4000"/>
                  </a:solidFill>
                  <a:latin typeface="Calibri (MS) Bold"/>
                  <a:ea typeface="Calibri (MS) Bold"/>
                  <a:cs typeface="Calibri (MS) Bold"/>
                  <a:sym typeface="Calibri (MS) Bold"/>
                </a:rPr>
                <a:t>UNDERSTANDING THE PARADOX</a:t>
              </a:r>
            </a:p>
          </p:txBody>
        </p:sp>
      </p:grpSp>
      <p:grpSp>
        <p:nvGrpSpPr>
          <p:cNvPr name="Group 35" id="35"/>
          <p:cNvGrpSpPr/>
          <p:nvPr/>
        </p:nvGrpSpPr>
        <p:grpSpPr>
          <a:xfrm rot="0">
            <a:off x="290379" y="2074697"/>
            <a:ext cx="3529146" cy="1547584"/>
            <a:chOff x="0" y="0"/>
            <a:chExt cx="4705528" cy="2063445"/>
          </a:xfrm>
        </p:grpSpPr>
        <p:sp>
          <p:nvSpPr>
            <p:cNvPr name="Freeform 36" id="36"/>
            <p:cNvSpPr/>
            <p:nvPr/>
          </p:nvSpPr>
          <p:spPr>
            <a:xfrm flipH="false" flipV="false" rot="0">
              <a:off x="4191" y="4191"/>
              <a:ext cx="4697095" cy="2054987"/>
            </a:xfrm>
            <a:custGeom>
              <a:avLst/>
              <a:gdLst/>
              <a:ahLst/>
              <a:cxnLst/>
              <a:rect r="r" b="b" t="t" l="l"/>
              <a:pathLst>
                <a:path h="2054987" w="4697095">
                  <a:moveTo>
                    <a:pt x="0" y="0"/>
                  </a:moveTo>
                  <a:lnTo>
                    <a:pt x="4697095" y="0"/>
                  </a:lnTo>
                  <a:lnTo>
                    <a:pt x="4697095" y="2054987"/>
                  </a:lnTo>
                  <a:lnTo>
                    <a:pt x="0" y="2054987"/>
                  </a:lnTo>
                  <a:close/>
                </a:path>
              </a:pathLst>
            </a:custGeom>
            <a:solidFill>
              <a:srgbClr val="FFFFFF"/>
            </a:solidFill>
          </p:spPr>
        </p:sp>
        <p:sp>
          <p:nvSpPr>
            <p:cNvPr name="Freeform 37" id="37"/>
            <p:cNvSpPr/>
            <p:nvPr/>
          </p:nvSpPr>
          <p:spPr>
            <a:xfrm flipH="false" flipV="false" rot="0">
              <a:off x="0" y="0"/>
              <a:ext cx="4705477" cy="2063369"/>
            </a:xfrm>
            <a:custGeom>
              <a:avLst/>
              <a:gdLst/>
              <a:ahLst/>
              <a:cxnLst/>
              <a:rect r="r" b="b" t="t" l="l"/>
              <a:pathLst>
                <a:path h="2063369" w="4705477">
                  <a:moveTo>
                    <a:pt x="4191" y="0"/>
                  </a:moveTo>
                  <a:lnTo>
                    <a:pt x="4701286" y="0"/>
                  </a:lnTo>
                  <a:cubicBezTo>
                    <a:pt x="4703572" y="0"/>
                    <a:pt x="4705477" y="1905"/>
                    <a:pt x="4705477" y="4191"/>
                  </a:cubicBezTo>
                  <a:lnTo>
                    <a:pt x="4705477" y="2059178"/>
                  </a:lnTo>
                  <a:cubicBezTo>
                    <a:pt x="4705477" y="2061464"/>
                    <a:pt x="4703572" y="2063369"/>
                    <a:pt x="4701286" y="2063369"/>
                  </a:cubicBezTo>
                  <a:lnTo>
                    <a:pt x="4191" y="2063369"/>
                  </a:lnTo>
                  <a:cubicBezTo>
                    <a:pt x="1905" y="2063369"/>
                    <a:pt x="0" y="2061464"/>
                    <a:pt x="0" y="2059178"/>
                  </a:cubicBezTo>
                  <a:lnTo>
                    <a:pt x="0" y="4191"/>
                  </a:lnTo>
                  <a:cubicBezTo>
                    <a:pt x="0" y="1905"/>
                    <a:pt x="1905" y="0"/>
                    <a:pt x="4191" y="0"/>
                  </a:cubicBezTo>
                  <a:moveTo>
                    <a:pt x="4191" y="8509"/>
                  </a:moveTo>
                  <a:lnTo>
                    <a:pt x="4191" y="4191"/>
                  </a:lnTo>
                  <a:lnTo>
                    <a:pt x="8509" y="4191"/>
                  </a:lnTo>
                  <a:lnTo>
                    <a:pt x="8509" y="2059178"/>
                  </a:lnTo>
                  <a:lnTo>
                    <a:pt x="4191" y="2059178"/>
                  </a:lnTo>
                  <a:lnTo>
                    <a:pt x="4191" y="2054987"/>
                  </a:lnTo>
                  <a:lnTo>
                    <a:pt x="4701286" y="2054987"/>
                  </a:lnTo>
                  <a:lnTo>
                    <a:pt x="4701286" y="2059178"/>
                  </a:lnTo>
                  <a:lnTo>
                    <a:pt x="4697095" y="2059178"/>
                  </a:lnTo>
                  <a:lnTo>
                    <a:pt x="4697095" y="4191"/>
                  </a:lnTo>
                  <a:lnTo>
                    <a:pt x="4701286" y="4191"/>
                  </a:lnTo>
                  <a:lnTo>
                    <a:pt x="4701286" y="8509"/>
                  </a:lnTo>
                  <a:lnTo>
                    <a:pt x="4191" y="8509"/>
                  </a:lnTo>
                  <a:close/>
                </a:path>
              </a:pathLst>
            </a:custGeom>
            <a:solidFill>
              <a:srgbClr val="E2B8B8"/>
            </a:solidFill>
          </p:spPr>
        </p:sp>
      </p:grpSp>
      <p:grpSp>
        <p:nvGrpSpPr>
          <p:cNvPr name="Group 38" id="38"/>
          <p:cNvGrpSpPr/>
          <p:nvPr/>
        </p:nvGrpSpPr>
        <p:grpSpPr>
          <a:xfrm rot="0">
            <a:off x="287198" y="2071516"/>
            <a:ext cx="3535509" cy="324650"/>
            <a:chOff x="0" y="0"/>
            <a:chExt cx="4714011" cy="432867"/>
          </a:xfrm>
        </p:grpSpPr>
        <p:sp>
          <p:nvSpPr>
            <p:cNvPr name="Freeform 39" id="39"/>
            <p:cNvSpPr/>
            <p:nvPr/>
          </p:nvSpPr>
          <p:spPr>
            <a:xfrm flipH="false" flipV="false" rot="0">
              <a:off x="8509" y="8509"/>
              <a:ext cx="4696968" cy="415925"/>
            </a:xfrm>
            <a:custGeom>
              <a:avLst/>
              <a:gdLst/>
              <a:ahLst/>
              <a:cxnLst/>
              <a:rect r="r" b="b" t="t" l="l"/>
              <a:pathLst>
                <a:path h="415925" w="4696968">
                  <a:moveTo>
                    <a:pt x="0" y="0"/>
                  </a:moveTo>
                  <a:lnTo>
                    <a:pt x="4696968" y="0"/>
                  </a:lnTo>
                  <a:lnTo>
                    <a:pt x="4696968" y="415925"/>
                  </a:lnTo>
                  <a:lnTo>
                    <a:pt x="0" y="415925"/>
                  </a:lnTo>
                  <a:close/>
                </a:path>
              </a:pathLst>
            </a:custGeom>
            <a:solidFill>
              <a:srgbClr val="7A2020"/>
            </a:solidFill>
          </p:spPr>
        </p:sp>
        <p:sp>
          <p:nvSpPr>
            <p:cNvPr name="Freeform 40" id="40"/>
            <p:cNvSpPr/>
            <p:nvPr/>
          </p:nvSpPr>
          <p:spPr>
            <a:xfrm flipH="false" flipV="false" rot="0">
              <a:off x="0" y="0"/>
              <a:ext cx="4713986" cy="432943"/>
            </a:xfrm>
            <a:custGeom>
              <a:avLst/>
              <a:gdLst/>
              <a:ahLst/>
              <a:cxnLst/>
              <a:rect r="r" b="b" t="t" l="l"/>
              <a:pathLst>
                <a:path h="432943" w="4713986">
                  <a:moveTo>
                    <a:pt x="8509" y="0"/>
                  </a:moveTo>
                  <a:lnTo>
                    <a:pt x="4705477" y="0"/>
                  </a:lnTo>
                  <a:cubicBezTo>
                    <a:pt x="4710176" y="0"/>
                    <a:pt x="4713986" y="3810"/>
                    <a:pt x="4713986" y="8509"/>
                  </a:cubicBezTo>
                  <a:lnTo>
                    <a:pt x="4713986" y="424434"/>
                  </a:lnTo>
                  <a:cubicBezTo>
                    <a:pt x="4713986" y="429133"/>
                    <a:pt x="4710176" y="432943"/>
                    <a:pt x="4705477" y="432943"/>
                  </a:cubicBezTo>
                  <a:lnTo>
                    <a:pt x="8509" y="432943"/>
                  </a:lnTo>
                  <a:cubicBezTo>
                    <a:pt x="3810" y="432943"/>
                    <a:pt x="0" y="429133"/>
                    <a:pt x="0" y="424434"/>
                  </a:cubicBezTo>
                  <a:lnTo>
                    <a:pt x="0" y="8509"/>
                  </a:lnTo>
                  <a:cubicBezTo>
                    <a:pt x="0" y="3810"/>
                    <a:pt x="3810" y="0"/>
                    <a:pt x="8509" y="0"/>
                  </a:cubicBezTo>
                  <a:moveTo>
                    <a:pt x="8509" y="17018"/>
                  </a:moveTo>
                  <a:lnTo>
                    <a:pt x="8509" y="8509"/>
                  </a:lnTo>
                  <a:lnTo>
                    <a:pt x="17018" y="8509"/>
                  </a:lnTo>
                  <a:lnTo>
                    <a:pt x="17018" y="424434"/>
                  </a:lnTo>
                  <a:lnTo>
                    <a:pt x="8509" y="424434"/>
                  </a:lnTo>
                  <a:lnTo>
                    <a:pt x="8509" y="415925"/>
                  </a:lnTo>
                  <a:lnTo>
                    <a:pt x="4705477" y="415925"/>
                  </a:lnTo>
                  <a:lnTo>
                    <a:pt x="4705477" y="424434"/>
                  </a:lnTo>
                  <a:lnTo>
                    <a:pt x="4696968" y="424434"/>
                  </a:lnTo>
                  <a:lnTo>
                    <a:pt x="4696968" y="8509"/>
                  </a:lnTo>
                  <a:lnTo>
                    <a:pt x="4705477" y="8509"/>
                  </a:lnTo>
                  <a:lnTo>
                    <a:pt x="4705477" y="17018"/>
                  </a:lnTo>
                  <a:lnTo>
                    <a:pt x="8509" y="17018"/>
                  </a:lnTo>
                  <a:close/>
                </a:path>
              </a:pathLst>
            </a:custGeom>
            <a:solidFill>
              <a:srgbClr val="7A2020"/>
            </a:solidFill>
          </p:spPr>
        </p:sp>
      </p:grpSp>
      <p:grpSp>
        <p:nvGrpSpPr>
          <p:cNvPr name="Group 41" id="41"/>
          <p:cNvGrpSpPr/>
          <p:nvPr/>
        </p:nvGrpSpPr>
        <p:grpSpPr>
          <a:xfrm rot="0">
            <a:off x="403650" y="2114579"/>
            <a:ext cx="3302594" cy="115401"/>
            <a:chOff x="0" y="0"/>
            <a:chExt cx="4403458" cy="153868"/>
          </a:xfrm>
        </p:grpSpPr>
        <p:sp>
          <p:nvSpPr>
            <p:cNvPr name="Freeform 42" id="42"/>
            <p:cNvSpPr/>
            <p:nvPr/>
          </p:nvSpPr>
          <p:spPr>
            <a:xfrm flipH="false" flipV="false" rot="0">
              <a:off x="0" y="0"/>
              <a:ext cx="4403463" cy="153864"/>
            </a:xfrm>
            <a:custGeom>
              <a:avLst/>
              <a:gdLst/>
              <a:ahLst/>
              <a:cxnLst/>
              <a:rect r="r" b="b" t="t" l="l"/>
              <a:pathLst>
                <a:path h="153864" w="4403463">
                  <a:moveTo>
                    <a:pt x="0" y="0"/>
                  </a:moveTo>
                  <a:lnTo>
                    <a:pt x="4403463" y="0"/>
                  </a:lnTo>
                  <a:lnTo>
                    <a:pt x="4403463" y="153864"/>
                  </a:lnTo>
                  <a:lnTo>
                    <a:pt x="0" y="153864"/>
                  </a:lnTo>
                  <a:close/>
                </a:path>
              </a:pathLst>
            </a:custGeom>
            <a:blipFill>
              <a:blip r:embed="rId3">
                <a:alphaModFix amt="0"/>
              </a:blip>
              <a:stretch>
                <a:fillRect l="0" t="-509946" r="0" b="-505346"/>
              </a:stretch>
            </a:blipFill>
          </p:spPr>
        </p:sp>
        <p:sp>
          <p:nvSpPr>
            <p:cNvPr name="TextBox 43" id="43"/>
            <p:cNvSpPr txBox="true"/>
            <p:nvPr/>
          </p:nvSpPr>
          <p:spPr>
            <a:xfrm>
              <a:off x="0" y="-19050"/>
              <a:ext cx="4403458" cy="172918"/>
            </a:xfrm>
            <a:prstGeom prst="rect">
              <a:avLst/>
            </a:prstGeom>
          </p:spPr>
          <p:txBody>
            <a:bodyPr anchor="ctr" rtlCol="false" tIns="0" lIns="0" bIns="0" rIns="0"/>
            <a:lstStyle/>
            <a:p>
              <a:pPr algn="l">
                <a:lnSpc>
                  <a:spcPts val="722"/>
                </a:lnSpc>
              </a:pPr>
              <a:r>
                <a:rPr lang="en-US" b="true" sz="601" spc="120">
                  <a:solidFill>
                    <a:srgbClr val="F9FDFB"/>
                  </a:solidFill>
                  <a:latin typeface="Calibri (MS) Bold"/>
                  <a:ea typeface="Calibri (MS) Bold"/>
                  <a:cs typeface="Calibri (MS) Bold"/>
                  <a:sym typeface="Calibri (MS) Bold"/>
                </a:rPr>
                <a:t>TRADITIONAL Plans</a:t>
              </a:r>
            </a:p>
          </p:txBody>
        </p:sp>
      </p:grpSp>
      <p:grpSp>
        <p:nvGrpSpPr>
          <p:cNvPr name="Group 44" id="44"/>
          <p:cNvGrpSpPr/>
          <p:nvPr/>
        </p:nvGrpSpPr>
        <p:grpSpPr>
          <a:xfrm rot="0">
            <a:off x="403650" y="2233841"/>
            <a:ext cx="3302594" cy="137608"/>
            <a:chOff x="0" y="0"/>
            <a:chExt cx="4403458" cy="183477"/>
          </a:xfrm>
        </p:grpSpPr>
        <p:sp>
          <p:nvSpPr>
            <p:cNvPr name="Freeform 45" id="45"/>
            <p:cNvSpPr/>
            <p:nvPr/>
          </p:nvSpPr>
          <p:spPr>
            <a:xfrm flipH="false" flipV="false" rot="0">
              <a:off x="0" y="0"/>
              <a:ext cx="4403463" cy="183478"/>
            </a:xfrm>
            <a:custGeom>
              <a:avLst/>
              <a:gdLst/>
              <a:ahLst/>
              <a:cxnLst/>
              <a:rect r="r" b="b" t="t" l="l"/>
              <a:pathLst>
                <a:path h="183478" w="4403463">
                  <a:moveTo>
                    <a:pt x="0" y="0"/>
                  </a:moveTo>
                  <a:lnTo>
                    <a:pt x="4403463" y="0"/>
                  </a:lnTo>
                  <a:lnTo>
                    <a:pt x="4403463" y="183478"/>
                  </a:lnTo>
                  <a:lnTo>
                    <a:pt x="0" y="183478"/>
                  </a:lnTo>
                  <a:close/>
                </a:path>
              </a:pathLst>
            </a:custGeom>
            <a:blipFill>
              <a:blip r:embed="rId3">
                <a:alphaModFix amt="0"/>
              </a:blip>
              <a:stretch>
                <a:fillRect l="0" t="-417640" r="0" b="-417640"/>
              </a:stretch>
            </a:blipFill>
          </p:spPr>
        </p:sp>
        <p:sp>
          <p:nvSpPr>
            <p:cNvPr name="TextBox 46" id="46"/>
            <p:cNvSpPr txBox="true"/>
            <p:nvPr/>
          </p:nvSpPr>
          <p:spPr>
            <a:xfrm>
              <a:off x="0" y="-9525"/>
              <a:ext cx="4403458" cy="193002"/>
            </a:xfrm>
            <a:prstGeom prst="rect">
              <a:avLst/>
            </a:prstGeom>
          </p:spPr>
          <p:txBody>
            <a:bodyPr anchor="ctr" rtlCol="false" tIns="0" lIns="0" bIns="0" rIns="0"/>
            <a:lstStyle/>
            <a:p>
              <a:pPr algn="l">
                <a:lnSpc>
                  <a:spcPts val="1143"/>
                </a:lnSpc>
              </a:pPr>
              <a:r>
                <a:rPr lang="en-US" b="true" sz="953">
                  <a:solidFill>
                    <a:srgbClr val="F9FDFB"/>
                  </a:solidFill>
                  <a:latin typeface="Georgia Bold"/>
                  <a:ea typeface="Georgia Bold"/>
                  <a:cs typeface="Georgia Bold"/>
                  <a:sym typeface="Georgia Bold"/>
                </a:rPr>
                <a:t>Pays more. Costs more.</a:t>
              </a:r>
            </a:p>
          </p:txBody>
        </p:sp>
      </p:grpSp>
      <p:grpSp>
        <p:nvGrpSpPr>
          <p:cNvPr name="Group 47" id="47"/>
          <p:cNvGrpSpPr/>
          <p:nvPr/>
        </p:nvGrpSpPr>
        <p:grpSpPr>
          <a:xfrm rot="0">
            <a:off x="421996" y="2435666"/>
            <a:ext cx="3265903" cy="146780"/>
            <a:chOff x="0" y="0"/>
            <a:chExt cx="4354538" cy="195707"/>
          </a:xfrm>
        </p:grpSpPr>
        <p:sp>
          <p:nvSpPr>
            <p:cNvPr name="Freeform 48" id="48"/>
            <p:cNvSpPr/>
            <p:nvPr/>
          </p:nvSpPr>
          <p:spPr>
            <a:xfrm flipH="false" flipV="false" rot="0">
              <a:off x="0" y="0"/>
              <a:ext cx="4354536" cy="195709"/>
            </a:xfrm>
            <a:custGeom>
              <a:avLst/>
              <a:gdLst/>
              <a:ahLst/>
              <a:cxnLst/>
              <a:rect r="r" b="b" t="t" l="l"/>
              <a:pathLst>
                <a:path h="195709" w="4354536">
                  <a:moveTo>
                    <a:pt x="0" y="0"/>
                  </a:moveTo>
                  <a:lnTo>
                    <a:pt x="4354536" y="0"/>
                  </a:lnTo>
                  <a:lnTo>
                    <a:pt x="4354536" y="195709"/>
                  </a:lnTo>
                  <a:lnTo>
                    <a:pt x="0" y="195709"/>
                  </a:lnTo>
                  <a:close/>
                </a:path>
              </a:pathLst>
            </a:custGeom>
            <a:blipFill>
              <a:blip r:embed="rId3">
                <a:alphaModFix amt="0"/>
              </a:blip>
              <a:stretch>
                <a:fillRect l="0" t="-383542" r="0" b="-383541"/>
              </a:stretch>
            </a:blipFill>
          </p:spPr>
        </p:sp>
        <p:sp>
          <p:nvSpPr>
            <p:cNvPr name="TextBox 49" id="49"/>
            <p:cNvSpPr txBox="true"/>
            <p:nvPr/>
          </p:nvSpPr>
          <p:spPr>
            <a:xfrm>
              <a:off x="0" y="-9525"/>
              <a:ext cx="4354538" cy="205232"/>
            </a:xfrm>
            <a:prstGeom prst="rect">
              <a:avLst/>
            </a:prstGeom>
          </p:spPr>
          <p:txBody>
            <a:bodyPr anchor="ctr" rtlCol="false" tIns="0" lIns="0" bIns="0" rIns="0"/>
            <a:lstStyle/>
            <a:p>
              <a:pPr algn="l">
                <a:lnSpc>
                  <a:spcPts val="963"/>
                </a:lnSpc>
              </a:pPr>
              <a:r>
                <a:rPr lang="en-US" b="true" sz="802">
                  <a:solidFill>
                    <a:srgbClr val="3B5F72"/>
                  </a:solidFill>
                  <a:latin typeface="Calibri (MS) Bold"/>
                  <a:ea typeface="Calibri (MS) Bold"/>
                  <a:cs typeface="Calibri (MS) Bold"/>
                  <a:sym typeface="Calibri (MS) Bold"/>
                </a:rPr>
                <a:t>High monthly premium</a:t>
              </a:r>
            </a:p>
          </p:txBody>
        </p:sp>
      </p:grpSp>
      <p:grpSp>
        <p:nvGrpSpPr>
          <p:cNvPr name="Group 50" id="50"/>
          <p:cNvGrpSpPr/>
          <p:nvPr/>
        </p:nvGrpSpPr>
        <p:grpSpPr>
          <a:xfrm rot="0">
            <a:off x="421996" y="2582447"/>
            <a:ext cx="3265903" cy="128435"/>
            <a:chOff x="0" y="0"/>
            <a:chExt cx="4354538" cy="171247"/>
          </a:xfrm>
        </p:grpSpPr>
        <p:sp>
          <p:nvSpPr>
            <p:cNvPr name="Freeform 51" id="51"/>
            <p:cNvSpPr/>
            <p:nvPr/>
          </p:nvSpPr>
          <p:spPr>
            <a:xfrm flipH="false" flipV="false" rot="0">
              <a:off x="0" y="0"/>
              <a:ext cx="4354536" cy="171246"/>
            </a:xfrm>
            <a:custGeom>
              <a:avLst/>
              <a:gdLst/>
              <a:ahLst/>
              <a:cxnLst/>
              <a:rect r="r" b="b" t="t" l="l"/>
              <a:pathLst>
                <a:path h="171246" w="4354536">
                  <a:moveTo>
                    <a:pt x="0" y="0"/>
                  </a:moveTo>
                  <a:lnTo>
                    <a:pt x="4354536" y="0"/>
                  </a:lnTo>
                  <a:lnTo>
                    <a:pt x="4354536" y="171246"/>
                  </a:lnTo>
                  <a:lnTo>
                    <a:pt x="0" y="171246"/>
                  </a:lnTo>
                  <a:close/>
                </a:path>
              </a:pathLst>
            </a:custGeom>
            <a:blipFill>
              <a:blip r:embed="rId3">
                <a:alphaModFix amt="0"/>
              </a:blip>
              <a:stretch>
                <a:fillRect l="0" t="-445476" r="0" b="-445477"/>
              </a:stretch>
            </a:blipFill>
          </p:spPr>
        </p:sp>
        <p:sp>
          <p:nvSpPr>
            <p:cNvPr name="TextBox 52" id="52"/>
            <p:cNvSpPr txBox="true"/>
            <p:nvPr/>
          </p:nvSpPr>
          <p:spPr>
            <a:xfrm>
              <a:off x="0" y="-28575"/>
              <a:ext cx="4354538" cy="199822"/>
            </a:xfrm>
            <a:prstGeom prst="rect">
              <a:avLst/>
            </a:prstGeom>
          </p:spPr>
          <p:txBody>
            <a:bodyPr anchor="ctr" rtlCol="false" tIns="0" lIns="0" bIns="0" rIns="0"/>
            <a:lstStyle/>
            <a:p>
              <a:pPr algn="l">
                <a:lnSpc>
                  <a:spcPts val="902"/>
                </a:lnSpc>
              </a:pPr>
              <a:r>
                <a:rPr lang="en-US" sz="752">
                  <a:solidFill>
                    <a:srgbClr val="1A4000"/>
                  </a:solidFill>
                  <a:latin typeface="Calibri (MS)"/>
                  <a:ea typeface="Calibri (MS)"/>
                  <a:cs typeface="Calibri (MS)"/>
                  <a:sym typeface="Calibri (MS)"/>
                </a:rPr>
                <a:t>$1,200-$2,000+/mo for a family</a:t>
              </a:r>
            </a:p>
          </p:txBody>
        </p:sp>
      </p:grpSp>
      <p:grpSp>
        <p:nvGrpSpPr>
          <p:cNvPr name="Group 53" id="53"/>
          <p:cNvGrpSpPr/>
          <p:nvPr/>
        </p:nvGrpSpPr>
        <p:grpSpPr>
          <a:xfrm rot="0">
            <a:off x="400469" y="2693937"/>
            <a:ext cx="3308966" cy="6372"/>
            <a:chOff x="0" y="0"/>
            <a:chExt cx="4411955" cy="8496"/>
          </a:xfrm>
        </p:grpSpPr>
        <p:sp>
          <p:nvSpPr>
            <p:cNvPr name="Freeform 54" id="54"/>
            <p:cNvSpPr/>
            <p:nvPr/>
          </p:nvSpPr>
          <p:spPr>
            <a:xfrm flipH="false" flipV="false" rot="0">
              <a:off x="4191" y="0"/>
              <a:ext cx="4403471" cy="8509"/>
            </a:xfrm>
            <a:custGeom>
              <a:avLst/>
              <a:gdLst/>
              <a:ahLst/>
              <a:cxnLst/>
              <a:rect r="r" b="b" t="t" l="l"/>
              <a:pathLst>
                <a:path h="8509" w="4403471">
                  <a:moveTo>
                    <a:pt x="0" y="0"/>
                  </a:moveTo>
                  <a:lnTo>
                    <a:pt x="4403471" y="0"/>
                  </a:lnTo>
                  <a:lnTo>
                    <a:pt x="4403471" y="8509"/>
                  </a:lnTo>
                  <a:lnTo>
                    <a:pt x="0" y="8509"/>
                  </a:lnTo>
                  <a:close/>
                </a:path>
              </a:pathLst>
            </a:custGeom>
            <a:solidFill>
              <a:srgbClr val="2E7D6B"/>
            </a:solidFill>
          </p:spPr>
        </p:sp>
      </p:grpSp>
      <p:grpSp>
        <p:nvGrpSpPr>
          <p:cNvPr name="Group 55" id="55"/>
          <p:cNvGrpSpPr/>
          <p:nvPr/>
        </p:nvGrpSpPr>
        <p:grpSpPr>
          <a:xfrm rot="0">
            <a:off x="421996" y="2742990"/>
            <a:ext cx="3265903" cy="146780"/>
            <a:chOff x="0" y="0"/>
            <a:chExt cx="4354538" cy="195707"/>
          </a:xfrm>
        </p:grpSpPr>
        <p:sp>
          <p:nvSpPr>
            <p:cNvPr name="Freeform 56" id="56"/>
            <p:cNvSpPr/>
            <p:nvPr/>
          </p:nvSpPr>
          <p:spPr>
            <a:xfrm flipH="false" flipV="false" rot="0">
              <a:off x="0" y="0"/>
              <a:ext cx="4354536" cy="195709"/>
            </a:xfrm>
            <a:custGeom>
              <a:avLst/>
              <a:gdLst/>
              <a:ahLst/>
              <a:cxnLst/>
              <a:rect r="r" b="b" t="t" l="l"/>
              <a:pathLst>
                <a:path h="195709" w="4354536">
                  <a:moveTo>
                    <a:pt x="0" y="0"/>
                  </a:moveTo>
                  <a:lnTo>
                    <a:pt x="4354536" y="0"/>
                  </a:lnTo>
                  <a:lnTo>
                    <a:pt x="4354536" y="195709"/>
                  </a:lnTo>
                  <a:lnTo>
                    <a:pt x="0" y="195709"/>
                  </a:lnTo>
                  <a:close/>
                </a:path>
              </a:pathLst>
            </a:custGeom>
            <a:blipFill>
              <a:blip r:embed="rId3">
                <a:alphaModFix amt="0"/>
              </a:blip>
              <a:stretch>
                <a:fillRect l="0" t="-383542" r="0" b="-383541"/>
              </a:stretch>
            </a:blipFill>
          </p:spPr>
        </p:sp>
        <p:sp>
          <p:nvSpPr>
            <p:cNvPr name="TextBox 57" id="57"/>
            <p:cNvSpPr txBox="true"/>
            <p:nvPr/>
          </p:nvSpPr>
          <p:spPr>
            <a:xfrm>
              <a:off x="0" y="-9525"/>
              <a:ext cx="4354538" cy="205232"/>
            </a:xfrm>
            <a:prstGeom prst="rect">
              <a:avLst/>
            </a:prstGeom>
          </p:spPr>
          <p:txBody>
            <a:bodyPr anchor="ctr" rtlCol="false" tIns="0" lIns="0" bIns="0" rIns="0"/>
            <a:lstStyle/>
            <a:p>
              <a:pPr algn="l">
                <a:lnSpc>
                  <a:spcPts val="963"/>
                </a:lnSpc>
              </a:pPr>
              <a:r>
                <a:rPr lang="en-US" b="true" sz="802">
                  <a:solidFill>
                    <a:srgbClr val="3B5F72"/>
                  </a:solidFill>
                  <a:latin typeface="Calibri (MS) Bold"/>
                  <a:ea typeface="Calibri (MS) Bold"/>
                  <a:cs typeface="Calibri (MS) Bold"/>
                  <a:sym typeface="Calibri (MS) Bold"/>
                </a:rPr>
                <a:t>High deductible first</a:t>
              </a:r>
            </a:p>
          </p:txBody>
        </p:sp>
      </p:grpSp>
      <p:grpSp>
        <p:nvGrpSpPr>
          <p:cNvPr name="Group 58" id="58"/>
          <p:cNvGrpSpPr/>
          <p:nvPr/>
        </p:nvGrpSpPr>
        <p:grpSpPr>
          <a:xfrm rot="0">
            <a:off x="421996" y="2889771"/>
            <a:ext cx="3265903" cy="128435"/>
            <a:chOff x="0" y="0"/>
            <a:chExt cx="4354538" cy="171247"/>
          </a:xfrm>
        </p:grpSpPr>
        <p:sp>
          <p:nvSpPr>
            <p:cNvPr name="Freeform 59" id="59"/>
            <p:cNvSpPr/>
            <p:nvPr/>
          </p:nvSpPr>
          <p:spPr>
            <a:xfrm flipH="false" flipV="false" rot="0">
              <a:off x="0" y="0"/>
              <a:ext cx="4354536" cy="171246"/>
            </a:xfrm>
            <a:custGeom>
              <a:avLst/>
              <a:gdLst/>
              <a:ahLst/>
              <a:cxnLst/>
              <a:rect r="r" b="b" t="t" l="l"/>
              <a:pathLst>
                <a:path h="171246" w="4354536">
                  <a:moveTo>
                    <a:pt x="0" y="0"/>
                  </a:moveTo>
                  <a:lnTo>
                    <a:pt x="4354536" y="0"/>
                  </a:lnTo>
                  <a:lnTo>
                    <a:pt x="4354536" y="171246"/>
                  </a:lnTo>
                  <a:lnTo>
                    <a:pt x="0" y="171246"/>
                  </a:lnTo>
                  <a:close/>
                </a:path>
              </a:pathLst>
            </a:custGeom>
            <a:blipFill>
              <a:blip r:embed="rId3">
                <a:alphaModFix amt="0"/>
              </a:blip>
              <a:stretch>
                <a:fillRect l="0" t="-445476" r="0" b="-445477"/>
              </a:stretch>
            </a:blipFill>
          </p:spPr>
        </p:sp>
        <p:sp>
          <p:nvSpPr>
            <p:cNvPr name="TextBox 60" id="60"/>
            <p:cNvSpPr txBox="true"/>
            <p:nvPr/>
          </p:nvSpPr>
          <p:spPr>
            <a:xfrm>
              <a:off x="0" y="-28575"/>
              <a:ext cx="4354538" cy="199822"/>
            </a:xfrm>
            <a:prstGeom prst="rect">
              <a:avLst/>
            </a:prstGeom>
          </p:spPr>
          <p:txBody>
            <a:bodyPr anchor="ctr" rtlCol="false" tIns="0" lIns="0" bIns="0" rIns="0"/>
            <a:lstStyle/>
            <a:p>
              <a:pPr algn="l">
                <a:lnSpc>
                  <a:spcPts val="902"/>
                </a:lnSpc>
              </a:pPr>
              <a:r>
                <a:rPr lang="en-US" sz="752">
                  <a:solidFill>
                    <a:srgbClr val="1A4000"/>
                  </a:solidFill>
                  <a:latin typeface="Calibri (MS)"/>
                  <a:ea typeface="Calibri (MS)"/>
                  <a:cs typeface="Calibri (MS)"/>
                  <a:sym typeface="Calibri (MS)"/>
                </a:rPr>
                <a:t>$3,000-$8,000 before coverage starts</a:t>
              </a:r>
            </a:p>
          </p:txBody>
        </p:sp>
      </p:grpSp>
      <p:grpSp>
        <p:nvGrpSpPr>
          <p:cNvPr name="Group 61" id="61"/>
          <p:cNvGrpSpPr/>
          <p:nvPr/>
        </p:nvGrpSpPr>
        <p:grpSpPr>
          <a:xfrm rot="0">
            <a:off x="400469" y="3001261"/>
            <a:ext cx="3308966" cy="6372"/>
            <a:chOff x="0" y="0"/>
            <a:chExt cx="4411955" cy="8496"/>
          </a:xfrm>
        </p:grpSpPr>
        <p:sp>
          <p:nvSpPr>
            <p:cNvPr name="Freeform 62" id="62"/>
            <p:cNvSpPr/>
            <p:nvPr/>
          </p:nvSpPr>
          <p:spPr>
            <a:xfrm flipH="false" flipV="false" rot="0">
              <a:off x="4191" y="0"/>
              <a:ext cx="4403471" cy="8509"/>
            </a:xfrm>
            <a:custGeom>
              <a:avLst/>
              <a:gdLst/>
              <a:ahLst/>
              <a:cxnLst/>
              <a:rect r="r" b="b" t="t" l="l"/>
              <a:pathLst>
                <a:path h="8509" w="4403471">
                  <a:moveTo>
                    <a:pt x="0" y="0"/>
                  </a:moveTo>
                  <a:lnTo>
                    <a:pt x="4403471" y="0"/>
                  </a:lnTo>
                  <a:lnTo>
                    <a:pt x="4403471" y="8509"/>
                  </a:lnTo>
                  <a:lnTo>
                    <a:pt x="0" y="8509"/>
                  </a:lnTo>
                  <a:close/>
                </a:path>
              </a:pathLst>
            </a:custGeom>
            <a:solidFill>
              <a:srgbClr val="2E7D6B"/>
            </a:solidFill>
          </p:spPr>
        </p:sp>
      </p:grpSp>
      <p:grpSp>
        <p:nvGrpSpPr>
          <p:cNvPr name="Group 63" id="63"/>
          <p:cNvGrpSpPr/>
          <p:nvPr/>
        </p:nvGrpSpPr>
        <p:grpSpPr>
          <a:xfrm rot="0">
            <a:off x="421996" y="3050315"/>
            <a:ext cx="3265903" cy="146780"/>
            <a:chOff x="0" y="0"/>
            <a:chExt cx="4354538" cy="195707"/>
          </a:xfrm>
        </p:grpSpPr>
        <p:sp>
          <p:nvSpPr>
            <p:cNvPr name="Freeform 64" id="64"/>
            <p:cNvSpPr/>
            <p:nvPr/>
          </p:nvSpPr>
          <p:spPr>
            <a:xfrm flipH="false" flipV="false" rot="0">
              <a:off x="0" y="0"/>
              <a:ext cx="4354536" cy="195709"/>
            </a:xfrm>
            <a:custGeom>
              <a:avLst/>
              <a:gdLst/>
              <a:ahLst/>
              <a:cxnLst/>
              <a:rect r="r" b="b" t="t" l="l"/>
              <a:pathLst>
                <a:path h="195709" w="4354536">
                  <a:moveTo>
                    <a:pt x="0" y="0"/>
                  </a:moveTo>
                  <a:lnTo>
                    <a:pt x="4354536" y="0"/>
                  </a:lnTo>
                  <a:lnTo>
                    <a:pt x="4354536" y="195709"/>
                  </a:lnTo>
                  <a:lnTo>
                    <a:pt x="0" y="195709"/>
                  </a:lnTo>
                  <a:close/>
                </a:path>
              </a:pathLst>
            </a:custGeom>
            <a:blipFill>
              <a:blip r:embed="rId3">
                <a:alphaModFix amt="0"/>
              </a:blip>
              <a:stretch>
                <a:fillRect l="0" t="-383542" r="0" b="-383541"/>
              </a:stretch>
            </a:blipFill>
          </p:spPr>
        </p:sp>
        <p:sp>
          <p:nvSpPr>
            <p:cNvPr name="TextBox 65" id="65"/>
            <p:cNvSpPr txBox="true"/>
            <p:nvPr/>
          </p:nvSpPr>
          <p:spPr>
            <a:xfrm>
              <a:off x="0" y="-9525"/>
              <a:ext cx="4354538" cy="205232"/>
            </a:xfrm>
            <a:prstGeom prst="rect">
              <a:avLst/>
            </a:prstGeom>
          </p:spPr>
          <p:txBody>
            <a:bodyPr anchor="ctr" rtlCol="false" tIns="0" lIns="0" bIns="0" rIns="0"/>
            <a:lstStyle/>
            <a:p>
              <a:pPr algn="l">
                <a:lnSpc>
                  <a:spcPts val="963"/>
                </a:lnSpc>
              </a:pPr>
              <a:r>
                <a:rPr lang="en-US" b="true" sz="802">
                  <a:solidFill>
                    <a:srgbClr val="3B5F72"/>
                  </a:solidFill>
                  <a:latin typeface="Calibri (MS) Bold"/>
                  <a:ea typeface="Calibri (MS) Bold"/>
                  <a:cs typeface="Calibri (MS) Bold"/>
                  <a:sym typeface="Calibri (MS) Bold"/>
                </a:rPr>
                <a:t>Coinsurance on top</a:t>
              </a:r>
            </a:p>
          </p:txBody>
        </p:sp>
      </p:grpSp>
      <p:grpSp>
        <p:nvGrpSpPr>
          <p:cNvPr name="Group 66" id="66"/>
          <p:cNvGrpSpPr/>
          <p:nvPr/>
        </p:nvGrpSpPr>
        <p:grpSpPr>
          <a:xfrm rot="0">
            <a:off x="421996" y="3197095"/>
            <a:ext cx="3265903" cy="128435"/>
            <a:chOff x="0" y="0"/>
            <a:chExt cx="4354538" cy="171247"/>
          </a:xfrm>
        </p:grpSpPr>
        <p:sp>
          <p:nvSpPr>
            <p:cNvPr name="Freeform 67" id="67"/>
            <p:cNvSpPr/>
            <p:nvPr/>
          </p:nvSpPr>
          <p:spPr>
            <a:xfrm flipH="false" flipV="false" rot="0">
              <a:off x="0" y="0"/>
              <a:ext cx="4354536" cy="171246"/>
            </a:xfrm>
            <a:custGeom>
              <a:avLst/>
              <a:gdLst/>
              <a:ahLst/>
              <a:cxnLst/>
              <a:rect r="r" b="b" t="t" l="l"/>
              <a:pathLst>
                <a:path h="171246" w="4354536">
                  <a:moveTo>
                    <a:pt x="0" y="0"/>
                  </a:moveTo>
                  <a:lnTo>
                    <a:pt x="4354536" y="0"/>
                  </a:lnTo>
                  <a:lnTo>
                    <a:pt x="4354536" y="171246"/>
                  </a:lnTo>
                  <a:lnTo>
                    <a:pt x="0" y="171246"/>
                  </a:lnTo>
                  <a:close/>
                </a:path>
              </a:pathLst>
            </a:custGeom>
            <a:blipFill>
              <a:blip r:embed="rId3">
                <a:alphaModFix amt="0"/>
              </a:blip>
              <a:stretch>
                <a:fillRect l="0" t="-445476" r="0" b="-445477"/>
              </a:stretch>
            </a:blipFill>
          </p:spPr>
        </p:sp>
        <p:sp>
          <p:nvSpPr>
            <p:cNvPr name="TextBox 68" id="68"/>
            <p:cNvSpPr txBox="true"/>
            <p:nvPr/>
          </p:nvSpPr>
          <p:spPr>
            <a:xfrm>
              <a:off x="0" y="-28575"/>
              <a:ext cx="4354538" cy="199822"/>
            </a:xfrm>
            <a:prstGeom prst="rect">
              <a:avLst/>
            </a:prstGeom>
          </p:spPr>
          <p:txBody>
            <a:bodyPr anchor="ctr" rtlCol="false" tIns="0" lIns="0" bIns="0" rIns="0"/>
            <a:lstStyle/>
            <a:p>
              <a:pPr algn="l">
                <a:lnSpc>
                  <a:spcPts val="902"/>
                </a:lnSpc>
              </a:pPr>
              <a:r>
                <a:rPr lang="en-US" sz="752">
                  <a:solidFill>
                    <a:srgbClr val="1A4000"/>
                  </a:solidFill>
                  <a:latin typeface="Calibri (MS)"/>
                  <a:ea typeface="Calibri (MS)"/>
                  <a:cs typeface="Calibri (MS)"/>
                  <a:sym typeface="Calibri (MS)"/>
                </a:rPr>
                <a:t>You still pay 20-40% after the deductible</a:t>
              </a:r>
            </a:p>
          </p:txBody>
        </p:sp>
      </p:grpSp>
      <p:grpSp>
        <p:nvGrpSpPr>
          <p:cNvPr name="Group 69" id="69"/>
          <p:cNvGrpSpPr/>
          <p:nvPr/>
        </p:nvGrpSpPr>
        <p:grpSpPr>
          <a:xfrm rot="0">
            <a:off x="400469" y="3308585"/>
            <a:ext cx="3308966" cy="6372"/>
            <a:chOff x="0" y="0"/>
            <a:chExt cx="4411955" cy="8496"/>
          </a:xfrm>
        </p:grpSpPr>
        <p:sp>
          <p:nvSpPr>
            <p:cNvPr name="Freeform 70" id="70"/>
            <p:cNvSpPr/>
            <p:nvPr/>
          </p:nvSpPr>
          <p:spPr>
            <a:xfrm flipH="false" flipV="false" rot="0">
              <a:off x="4191" y="0"/>
              <a:ext cx="4403471" cy="8509"/>
            </a:xfrm>
            <a:custGeom>
              <a:avLst/>
              <a:gdLst/>
              <a:ahLst/>
              <a:cxnLst/>
              <a:rect r="r" b="b" t="t" l="l"/>
              <a:pathLst>
                <a:path h="8509" w="4403471">
                  <a:moveTo>
                    <a:pt x="0" y="0"/>
                  </a:moveTo>
                  <a:lnTo>
                    <a:pt x="4403471" y="0"/>
                  </a:lnTo>
                  <a:lnTo>
                    <a:pt x="4403471" y="8509"/>
                  </a:lnTo>
                  <a:lnTo>
                    <a:pt x="0" y="8509"/>
                  </a:lnTo>
                  <a:close/>
                </a:path>
              </a:pathLst>
            </a:custGeom>
            <a:solidFill>
              <a:srgbClr val="2E7D6B"/>
            </a:solidFill>
          </p:spPr>
        </p:sp>
      </p:grpSp>
      <p:grpSp>
        <p:nvGrpSpPr>
          <p:cNvPr name="Group 71" id="71"/>
          <p:cNvGrpSpPr/>
          <p:nvPr/>
        </p:nvGrpSpPr>
        <p:grpSpPr>
          <a:xfrm rot="0">
            <a:off x="421996" y="3357639"/>
            <a:ext cx="3265903" cy="146780"/>
            <a:chOff x="0" y="0"/>
            <a:chExt cx="4354538" cy="195707"/>
          </a:xfrm>
        </p:grpSpPr>
        <p:sp>
          <p:nvSpPr>
            <p:cNvPr name="Freeform 72" id="72"/>
            <p:cNvSpPr/>
            <p:nvPr/>
          </p:nvSpPr>
          <p:spPr>
            <a:xfrm flipH="false" flipV="false" rot="0">
              <a:off x="0" y="0"/>
              <a:ext cx="4354536" cy="195709"/>
            </a:xfrm>
            <a:custGeom>
              <a:avLst/>
              <a:gdLst/>
              <a:ahLst/>
              <a:cxnLst/>
              <a:rect r="r" b="b" t="t" l="l"/>
              <a:pathLst>
                <a:path h="195709" w="4354536">
                  <a:moveTo>
                    <a:pt x="0" y="0"/>
                  </a:moveTo>
                  <a:lnTo>
                    <a:pt x="4354536" y="0"/>
                  </a:lnTo>
                  <a:lnTo>
                    <a:pt x="4354536" y="195709"/>
                  </a:lnTo>
                  <a:lnTo>
                    <a:pt x="0" y="195709"/>
                  </a:lnTo>
                  <a:close/>
                </a:path>
              </a:pathLst>
            </a:custGeom>
            <a:blipFill>
              <a:blip r:embed="rId3">
                <a:alphaModFix amt="0"/>
              </a:blip>
              <a:stretch>
                <a:fillRect l="0" t="-383542" r="0" b="-383541"/>
              </a:stretch>
            </a:blipFill>
          </p:spPr>
        </p:sp>
        <p:sp>
          <p:nvSpPr>
            <p:cNvPr name="TextBox 73" id="73"/>
            <p:cNvSpPr txBox="true"/>
            <p:nvPr/>
          </p:nvSpPr>
          <p:spPr>
            <a:xfrm>
              <a:off x="0" y="-9525"/>
              <a:ext cx="4354538" cy="205232"/>
            </a:xfrm>
            <a:prstGeom prst="rect">
              <a:avLst/>
            </a:prstGeom>
          </p:spPr>
          <p:txBody>
            <a:bodyPr anchor="ctr" rtlCol="false" tIns="0" lIns="0" bIns="0" rIns="0"/>
            <a:lstStyle/>
            <a:p>
              <a:pPr algn="l">
                <a:lnSpc>
                  <a:spcPts val="963"/>
                </a:lnSpc>
              </a:pPr>
              <a:r>
                <a:rPr lang="en-US" b="true" sz="802">
                  <a:solidFill>
                    <a:srgbClr val="3B5F72"/>
                  </a:solidFill>
                  <a:latin typeface="Calibri (MS) Bold"/>
                  <a:ea typeface="Calibri (MS) Bold"/>
                  <a:cs typeface="Calibri (MS) Bold"/>
                  <a:sym typeface="Calibri (MS) Bold"/>
                </a:rPr>
                <a:t>Annual out-of-pocket</a:t>
              </a:r>
            </a:p>
          </p:txBody>
        </p:sp>
      </p:grpSp>
      <p:grpSp>
        <p:nvGrpSpPr>
          <p:cNvPr name="Group 74" id="74"/>
          <p:cNvGrpSpPr/>
          <p:nvPr/>
        </p:nvGrpSpPr>
        <p:grpSpPr>
          <a:xfrm rot="0">
            <a:off x="421996" y="3504419"/>
            <a:ext cx="3265903" cy="128435"/>
            <a:chOff x="0" y="0"/>
            <a:chExt cx="4354538" cy="171247"/>
          </a:xfrm>
        </p:grpSpPr>
        <p:sp>
          <p:nvSpPr>
            <p:cNvPr name="Freeform 75" id="75"/>
            <p:cNvSpPr/>
            <p:nvPr/>
          </p:nvSpPr>
          <p:spPr>
            <a:xfrm flipH="false" flipV="false" rot="0">
              <a:off x="0" y="0"/>
              <a:ext cx="4354536" cy="171246"/>
            </a:xfrm>
            <a:custGeom>
              <a:avLst/>
              <a:gdLst/>
              <a:ahLst/>
              <a:cxnLst/>
              <a:rect r="r" b="b" t="t" l="l"/>
              <a:pathLst>
                <a:path h="171246" w="4354536">
                  <a:moveTo>
                    <a:pt x="0" y="0"/>
                  </a:moveTo>
                  <a:lnTo>
                    <a:pt x="4354536" y="0"/>
                  </a:lnTo>
                  <a:lnTo>
                    <a:pt x="4354536" y="171246"/>
                  </a:lnTo>
                  <a:lnTo>
                    <a:pt x="0" y="171246"/>
                  </a:lnTo>
                  <a:close/>
                </a:path>
              </a:pathLst>
            </a:custGeom>
            <a:blipFill>
              <a:blip r:embed="rId3">
                <a:alphaModFix amt="0"/>
              </a:blip>
              <a:stretch>
                <a:fillRect l="0" t="-445476" r="0" b="-445477"/>
              </a:stretch>
            </a:blipFill>
          </p:spPr>
        </p:sp>
        <p:sp>
          <p:nvSpPr>
            <p:cNvPr name="TextBox 76" id="76"/>
            <p:cNvSpPr txBox="true"/>
            <p:nvPr/>
          </p:nvSpPr>
          <p:spPr>
            <a:xfrm>
              <a:off x="0" y="-28575"/>
              <a:ext cx="4354538" cy="199822"/>
            </a:xfrm>
            <a:prstGeom prst="rect">
              <a:avLst/>
            </a:prstGeom>
          </p:spPr>
          <p:txBody>
            <a:bodyPr anchor="ctr" rtlCol="false" tIns="0" lIns="0" bIns="0" rIns="0"/>
            <a:lstStyle/>
            <a:p>
              <a:pPr algn="l">
                <a:lnSpc>
                  <a:spcPts val="902"/>
                </a:lnSpc>
              </a:pPr>
              <a:r>
                <a:rPr lang="en-US" sz="752">
                  <a:solidFill>
                    <a:srgbClr val="1A4000"/>
                  </a:solidFill>
                  <a:latin typeface="Calibri (MS)"/>
                  <a:ea typeface="Calibri (MS)"/>
                  <a:cs typeface="Calibri (MS)"/>
                  <a:sym typeface="Calibri (MS)"/>
                </a:rPr>
                <a:t>Up to $18,000+ total exposure per year</a:t>
              </a:r>
            </a:p>
          </p:txBody>
        </p:sp>
      </p:grpSp>
      <p:grpSp>
        <p:nvGrpSpPr>
          <p:cNvPr name="Group 77" id="77"/>
          <p:cNvGrpSpPr/>
          <p:nvPr/>
        </p:nvGrpSpPr>
        <p:grpSpPr>
          <a:xfrm rot="0">
            <a:off x="3971906" y="2068325"/>
            <a:ext cx="3541881" cy="1560328"/>
            <a:chOff x="0" y="0"/>
            <a:chExt cx="4722508" cy="2080438"/>
          </a:xfrm>
        </p:grpSpPr>
        <p:sp>
          <p:nvSpPr>
            <p:cNvPr name="Freeform 78" id="78"/>
            <p:cNvSpPr/>
            <p:nvPr/>
          </p:nvSpPr>
          <p:spPr>
            <a:xfrm flipH="false" flipV="false" rot="0">
              <a:off x="12700" y="12700"/>
              <a:ext cx="4697095" cy="2054987"/>
            </a:xfrm>
            <a:custGeom>
              <a:avLst/>
              <a:gdLst/>
              <a:ahLst/>
              <a:cxnLst/>
              <a:rect r="r" b="b" t="t" l="l"/>
              <a:pathLst>
                <a:path h="2054987" w="4697095">
                  <a:moveTo>
                    <a:pt x="0" y="0"/>
                  </a:moveTo>
                  <a:lnTo>
                    <a:pt x="4697095" y="0"/>
                  </a:lnTo>
                  <a:lnTo>
                    <a:pt x="4697095" y="2054987"/>
                  </a:lnTo>
                  <a:lnTo>
                    <a:pt x="0" y="2054987"/>
                  </a:lnTo>
                  <a:close/>
                </a:path>
              </a:pathLst>
            </a:custGeom>
            <a:solidFill>
              <a:srgbClr val="FFFFFF"/>
            </a:solidFill>
          </p:spPr>
        </p:sp>
        <p:sp>
          <p:nvSpPr>
            <p:cNvPr name="Freeform 79" id="79"/>
            <p:cNvSpPr/>
            <p:nvPr/>
          </p:nvSpPr>
          <p:spPr>
            <a:xfrm flipH="false" flipV="false" rot="0">
              <a:off x="0" y="0"/>
              <a:ext cx="4722495" cy="2080387"/>
            </a:xfrm>
            <a:custGeom>
              <a:avLst/>
              <a:gdLst/>
              <a:ahLst/>
              <a:cxnLst/>
              <a:rect r="r" b="b" t="t" l="l"/>
              <a:pathLst>
                <a:path h="2080387" w="4722495">
                  <a:moveTo>
                    <a:pt x="12700" y="0"/>
                  </a:moveTo>
                  <a:lnTo>
                    <a:pt x="4709795" y="0"/>
                  </a:lnTo>
                  <a:cubicBezTo>
                    <a:pt x="4716780" y="0"/>
                    <a:pt x="4722495" y="5715"/>
                    <a:pt x="4722495" y="12700"/>
                  </a:cubicBezTo>
                  <a:lnTo>
                    <a:pt x="4722495" y="2067687"/>
                  </a:lnTo>
                  <a:cubicBezTo>
                    <a:pt x="4722495" y="2074672"/>
                    <a:pt x="4716780" y="2080387"/>
                    <a:pt x="4709795" y="2080387"/>
                  </a:cubicBezTo>
                  <a:lnTo>
                    <a:pt x="12700" y="2080387"/>
                  </a:lnTo>
                  <a:cubicBezTo>
                    <a:pt x="5715" y="2080387"/>
                    <a:pt x="0" y="2074672"/>
                    <a:pt x="0" y="2067687"/>
                  </a:cubicBezTo>
                  <a:lnTo>
                    <a:pt x="0" y="12700"/>
                  </a:lnTo>
                  <a:cubicBezTo>
                    <a:pt x="0" y="5715"/>
                    <a:pt x="5715" y="0"/>
                    <a:pt x="12700" y="0"/>
                  </a:cubicBezTo>
                  <a:moveTo>
                    <a:pt x="12700" y="25527"/>
                  </a:moveTo>
                  <a:lnTo>
                    <a:pt x="12700" y="12700"/>
                  </a:lnTo>
                  <a:lnTo>
                    <a:pt x="25400" y="12700"/>
                  </a:lnTo>
                  <a:lnTo>
                    <a:pt x="25400" y="2067687"/>
                  </a:lnTo>
                  <a:lnTo>
                    <a:pt x="12700" y="2067687"/>
                  </a:lnTo>
                  <a:lnTo>
                    <a:pt x="12700" y="2054987"/>
                  </a:lnTo>
                  <a:lnTo>
                    <a:pt x="4709795" y="2054987"/>
                  </a:lnTo>
                  <a:lnTo>
                    <a:pt x="4709795" y="2067687"/>
                  </a:lnTo>
                  <a:lnTo>
                    <a:pt x="4697095" y="2067687"/>
                  </a:lnTo>
                  <a:lnTo>
                    <a:pt x="4697095" y="12700"/>
                  </a:lnTo>
                  <a:lnTo>
                    <a:pt x="4709795" y="12700"/>
                  </a:lnTo>
                  <a:lnTo>
                    <a:pt x="4709795" y="25400"/>
                  </a:lnTo>
                  <a:lnTo>
                    <a:pt x="12700" y="25400"/>
                  </a:lnTo>
                  <a:close/>
                </a:path>
              </a:pathLst>
            </a:custGeom>
            <a:solidFill>
              <a:srgbClr val="2E7D6B"/>
            </a:solidFill>
          </p:spPr>
        </p:sp>
      </p:grpSp>
      <p:grpSp>
        <p:nvGrpSpPr>
          <p:cNvPr name="Group 80" id="80"/>
          <p:cNvGrpSpPr/>
          <p:nvPr/>
        </p:nvGrpSpPr>
        <p:grpSpPr>
          <a:xfrm rot="0">
            <a:off x="3975097" y="2071516"/>
            <a:ext cx="3535509" cy="324650"/>
            <a:chOff x="0" y="0"/>
            <a:chExt cx="4714011" cy="432867"/>
          </a:xfrm>
        </p:grpSpPr>
        <p:sp>
          <p:nvSpPr>
            <p:cNvPr name="Freeform 81" id="81"/>
            <p:cNvSpPr/>
            <p:nvPr/>
          </p:nvSpPr>
          <p:spPr>
            <a:xfrm flipH="false" flipV="false" rot="0">
              <a:off x="8509" y="8509"/>
              <a:ext cx="4696968" cy="415925"/>
            </a:xfrm>
            <a:custGeom>
              <a:avLst/>
              <a:gdLst/>
              <a:ahLst/>
              <a:cxnLst/>
              <a:rect r="r" b="b" t="t" l="l"/>
              <a:pathLst>
                <a:path h="415925" w="4696968">
                  <a:moveTo>
                    <a:pt x="0" y="0"/>
                  </a:moveTo>
                  <a:lnTo>
                    <a:pt x="4696968" y="0"/>
                  </a:lnTo>
                  <a:lnTo>
                    <a:pt x="4696968" y="415925"/>
                  </a:lnTo>
                  <a:lnTo>
                    <a:pt x="0" y="415925"/>
                  </a:lnTo>
                  <a:close/>
                </a:path>
              </a:pathLst>
            </a:custGeom>
            <a:solidFill>
              <a:srgbClr val="2E7D6B"/>
            </a:solidFill>
          </p:spPr>
        </p:sp>
        <p:sp>
          <p:nvSpPr>
            <p:cNvPr name="Freeform 82" id="82"/>
            <p:cNvSpPr/>
            <p:nvPr/>
          </p:nvSpPr>
          <p:spPr>
            <a:xfrm flipH="false" flipV="false" rot="0">
              <a:off x="0" y="0"/>
              <a:ext cx="4713986" cy="432943"/>
            </a:xfrm>
            <a:custGeom>
              <a:avLst/>
              <a:gdLst/>
              <a:ahLst/>
              <a:cxnLst/>
              <a:rect r="r" b="b" t="t" l="l"/>
              <a:pathLst>
                <a:path h="432943" w="4713986">
                  <a:moveTo>
                    <a:pt x="8509" y="0"/>
                  </a:moveTo>
                  <a:lnTo>
                    <a:pt x="4705477" y="0"/>
                  </a:lnTo>
                  <a:cubicBezTo>
                    <a:pt x="4710176" y="0"/>
                    <a:pt x="4713986" y="3810"/>
                    <a:pt x="4713986" y="8509"/>
                  </a:cubicBezTo>
                  <a:lnTo>
                    <a:pt x="4713986" y="424434"/>
                  </a:lnTo>
                  <a:cubicBezTo>
                    <a:pt x="4713986" y="429133"/>
                    <a:pt x="4710176" y="432943"/>
                    <a:pt x="4705477" y="432943"/>
                  </a:cubicBezTo>
                  <a:lnTo>
                    <a:pt x="8509" y="432943"/>
                  </a:lnTo>
                  <a:cubicBezTo>
                    <a:pt x="3810" y="432943"/>
                    <a:pt x="0" y="429133"/>
                    <a:pt x="0" y="424434"/>
                  </a:cubicBezTo>
                  <a:lnTo>
                    <a:pt x="0" y="8509"/>
                  </a:lnTo>
                  <a:cubicBezTo>
                    <a:pt x="0" y="3810"/>
                    <a:pt x="3810" y="0"/>
                    <a:pt x="8509" y="0"/>
                  </a:cubicBezTo>
                  <a:moveTo>
                    <a:pt x="8509" y="17018"/>
                  </a:moveTo>
                  <a:lnTo>
                    <a:pt x="8509" y="8509"/>
                  </a:lnTo>
                  <a:lnTo>
                    <a:pt x="17018" y="8509"/>
                  </a:lnTo>
                  <a:lnTo>
                    <a:pt x="17018" y="424434"/>
                  </a:lnTo>
                  <a:lnTo>
                    <a:pt x="8509" y="424434"/>
                  </a:lnTo>
                  <a:lnTo>
                    <a:pt x="8509" y="415925"/>
                  </a:lnTo>
                  <a:lnTo>
                    <a:pt x="4705477" y="415925"/>
                  </a:lnTo>
                  <a:lnTo>
                    <a:pt x="4705477" y="424434"/>
                  </a:lnTo>
                  <a:lnTo>
                    <a:pt x="4696968" y="424434"/>
                  </a:lnTo>
                  <a:lnTo>
                    <a:pt x="4696968" y="8509"/>
                  </a:lnTo>
                  <a:lnTo>
                    <a:pt x="4705477" y="8509"/>
                  </a:lnTo>
                  <a:lnTo>
                    <a:pt x="4705477" y="17018"/>
                  </a:lnTo>
                  <a:lnTo>
                    <a:pt x="8509" y="17018"/>
                  </a:lnTo>
                  <a:close/>
                </a:path>
              </a:pathLst>
            </a:custGeom>
            <a:solidFill>
              <a:srgbClr val="2E7D6B"/>
            </a:solidFill>
          </p:spPr>
        </p:sp>
      </p:grpSp>
      <p:grpSp>
        <p:nvGrpSpPr>
          <p:cNvPr name="Group 83" id="83"/>
          <p:cNvGrpSpPr/>
          <p:nvPr/>
        </p:nvGrpSpPr>
        <p:grpSpPr>
          <a:xfrm rot="0">
            <a:off x="4091549" y="2114579"/>
            <a:ext cx="3302594" cy="110090"/>
            <a:chOff x="0" y="0"/>
            <a:chExt cx="4403458" cy="146787"/>
          </a:xfrm>
        </p:grpSpPr>
        <p:sp>
          <p:nvSpPr>
            <p:cNvPr name="Freeform 84" id="84"/>
            <p:cNvSpPr/>
            <p:nvPr/>
          </p:nvSpPr>
          <p:spPr>
            <a:xfrm flipH="false" flipV="false" rot="0">
              <a:off x="0" y="0"/>
              <a:ext cx="4403463" cy="146782"/>
            </a:xfrm>
            <a:custGeom>
              <a:avLst/>
              <a:gdLst/>
              <a:ahLst/>
              <a:cxnLst/>
              <a:rect r="r" b="b" t="t" l="l"/>
              <a:pathLst>
                <a:path h="146782" w="4403463">
                  <a:moveTo>
                    <a:pt x="0" y="0"/>
                  </a:moveTo>
                  <a:lnTo>
                    <a:pt x="4403463" y="0"/>
                  </a:lnTo>
                  <a:lnTo>
                    <a:pt x="4403463" y="146782"/>
                  </a:lnTo>
                  <a:lnTo>
                    <a:pt x="0" y="146782"/>
                  </a:lnTo>
                  <a:close/>
                </a:path>
              </a:pathLst>
            </a:custGeom>
            <a:blipFill>
              <a:blip r:embed="rId3">
                <a:alphaModFix amt="0"/>
              </a:blip>
              <a:stretch>
                <a:fillRect l="0" t="-534548" r="0" b="-534551"/>
              </a:stretch>
            </a:blipFill>
          </p:spPr>
        </p:sp>
        <p:sp>
          <p:nvSpPr>
            <p:cNvPr name="TextBox 85" id="85"/>
            <p:cNvSpPr txBox="true"/>
            <p:nvPr/>
          </p:nvSpPr>
          <p:spPr>
            <a:xfrm>
              <a:off x="0" y="-19050"/>
              <a:ext cx="4403458" cy="165837"/>
            </a:xfrm>
            <a:prstGeom prst="rect">
              <a:avLst/>
            </a:prstGeom>
          </p:spPr>
          <p:txBody>
            <a:bodyPr anchor="ctr" rtlCol="false" tIns="0" lIns="0" bIns="0" rIns="0"/>
            <a:lstStyle/>
            <a:p>
              <a:pPr algn="l">
                <a:lnSpc>
                  <a:spcPts val="722"/>
                </a:lnSpc>
              </a:pPr>
              <a:r>
                <a:rPr lang="en-US" b="true" sz="601" spc="120">
                  <a:solidFill>
                    <a:srgbClr val="F9FDFB"/>
                  </a:solidFill>
                  <a:latin typeface="Calibri (MS) Bold"/>
                  <a:ea typeface="Calibri (MS) Bold"/>
                  <a:cs typeface="Calibri (MS) Bold"/>
                  <a:sym typeface="Calibri (MS) Bold"/>
                </a:rPr>
                <a:t>COOPERATIVE HEALTH PLAN</a:t>
              </a:r>
            </a:p>
          </p:txBody>
        </p:sp>
      </p:grpSp>
      <p:grpSp>
        <p:nvGrpSpPr>
          <p:cNvPr name="Group 86" id="86"/>
          <p:cNvGrpSpPr/>
          <p:nvPr/>
        </p:nvGrpSpPr>
        <p:grpSpPr>
          <a:xfrm rot="0">
            <a:off x="4091549" y="2233841"/>
            <a:ext cx="3302594" cy="137608"/>
            <a:chOff x="0" y="0"/>
            <a:chExt cx="4403458" cy="183477"/>
          </a:xfrm>
        </p:grpSpPr>
        <p:sp>
          <p:nvSpPr>
            <p:cNvPr name="Freeform 87" id="87"/>
            <p:cNvSpPr/>
            <p:nvPr/>
          </p:nvSpPr>
          <p:spPr>
            <a:xfrm flipH="false" flipV="false" rot="0">
              <a:off x="0" y="0"/>
              <a:ext cx="4403463" cy="183478"/>
            </a:xfrm>
            <a:custGeom>
              <a:avLst/>
              <a:gdLst/>
              <a:ahLst/>
              <a:cxnLst/>
              <a:rect r="r" b="b" t="t" l="l"/>
              <a:pathLst>
                <a:path h="183478" w="4403463">
                  <a:moveTo>
                    <a:pt x="0" y="0"/>
                  </a:moveTo>
                  <a:lnTo>
                    <a:pt x="4403463" y="0"/>
                  </a:lnTo>
                  <a:lnTo>
                    <a:pt x="4403463" y="183478"/>
                  </a:lnTo>
                  <a:lnTo>
                    <a:pt x="0" y="183478"/>
                  </a:lnTo>
                  <a:close/>
                </a:path>
              </a:pathLst>
            </a:custGeom>
            <a:blipFill>
              <a:blip r:embed="rId3">
                <a:alphaModFix amt="0"/>
              </a:blip>
              <a:stretch>
                <a:fillRect l="0" t="-417640" r="0" b="-417640"/>
              </a:stretch>
            </a:blipFill>
          </p:spPr>
        </p:sp>
        <p:sp>
          <p:nvSpPr>
            <p:cNvPr name="TextBox 88" id="88"/>
            <p:cNvSpPr txBox="true"/>
            <p:nvPr/>
          </p:nvSpPr>
          <p:spPr>
            <a:xfrm>
              <a:off x="0" y="-9525"/>
              <a:ext cx="4403458" cy="193002"/>
            </a:xfrm>
            <a:prstGeom prst="rect">
              <a:avLst/>
            </a:prstGeom>
          </p:spPr>
          <p:txBody>
            <a:bodyPr anchor="ctr" rtlCol="false" tIns="0" lIns="0" bIns="0" rIns="0"/>
            <a:lstStyle/>
            <a:p>
              <a:pPr algn="l">
                <a:lnSpc>
                  <a:spcPts val="1143"/>
                </a:lnSpc>
              </a:pPr>
              <a:r>
                <a:rPr lang="en-US" b="true" sz="953">
                  <a:solidFill>
                    <a:srgbClr val="F9FDFB"/>
                  </a:solidFill>
                  <a:latin typeface="Georgia Bold"/>
                  <a:ea typeface="Georgia Bold"/>
                  <a:cs typeface="Georgia Bold"/>
                  <a:sym typeface="Georgia Bold"/>
                </a:rPr>
                <a:t>Covers less. Costs less.</a:t>
              </a:r>
            </a:p>
          </p:txBody>
        </p:sp>
      </p:grpSp>
      <p:grpSp>
        <p:nvGrpSpPr>
          <p:cNvPr name="Group 89" id="89"/>
          <p:cNvGrpSpPr/>
          <p:nvPr/>
        </p:nvGrpSpPr>
        <p:grpSpPr>
          <a:xfrm rot="0">
            <a:off x="4109895" y="2435666"/>
            <a:ext cx="3265903" cy="146780"/>
            <a:chOff x="0" y="0"/>
            <a:chExt cx="4354538" cy="195707"/>
          </a:xfrm>
        </p:grpSpPr>
        <p:sp>
          <p:nvSpPr>
            <p:cNvPr name="Freeform 90" id="90"/>
            <p:cNvSpPr/>
            <p:nvPr/>
          </p:nvSpPr>
          <p:spPr>
            <a:xfrm flipH="false" flipV="false" rot="0">
              <a:off x="0" y="0"/>
              <a:ext cx="4354536" cy="195709"/>
            </a:xfrm>
            <a:custGeom>
              <a:avLst/>
              <a:gdLst/>
              <a:ahLst/>
              <a:cxnLst/>
              <a:rect r="r" b="b" t="t" l="l"/>
              <a:pathLst>
                <a:path h="195709" w="4354536">
                  <a:moveTo>
                    <a:pt x="0" y="0"/>
                  </a:moveTo>
                  <a:lnTo>
                    <a:pt x="4354536" y="0"/>
                  </a:lnTo>
                  <a:lnTo>
                    <a:pt x="4354536" y="195709"/>
                  </a:lnTo>
                  <a:lnTo>
                    <a:pt x="0" y="195709"/>
                  </a:lnTo>
                  <a:close/>
                </a:path>
              </a:pathLst>
            </a:custGeom>
            <a:blipFill>
              <a:blip r:embed="rId3">
                <a:alphaModFix amt="0"/>
              </a:blip>
              <a:stretch>
                <a:fillRect l="0" t="-383542" r="0" b="-383541"/>
              </a:stretch>
            </a:blipFill>
          </p:spPr>
        </p:sp>
        <p:sp>
          <p:nvSpPr>
            <p:cNvPr name="TextBox 91" id="91"/>
            <p:cNvSpPr txBox="true"/>
            <p:nvPr/>
          </p:nvSpPr>
          <p:spPr>
            <a:xfrm>
              <a:off x="0" y="-9525"/>
              <a:ext cx="4354538" cy="205232"/>
            </a:xfrm>
            <a:prstGeom prst="rect">
              <a:avLst/>
            </a:prstGeom>
          </p:spPr>
          <p:txBody>
            <a:bodyPr anchor="ctr" rtlCol="false" tIns="0" lIns="0" bIns="0" rIns="0"/>
            <a:lstStyle/>
            <a:p>
              <a:pPr algn="l">
                <a:lnSpc>
                  <a:spcPts val="963"/>
                </a:lnSpc>
              </a:pPr>
              <a:r>
                <a:rPr lang="en-US" b="true" sz="802">
                  <a:solidFill>
                    <a:srgbClr val="235E52"/>
                  </a:solidFill>
                  <a:latin typeface="Calibri (MS) Bold"/>
                  <a:ea typeface="Calibri (MS) Bold"/>
                  <a:cs typeface="Calibri (MS) Bold"/>
                  <a:sym typeface="Calibri (MS) Bold"/>
                </a:rPr>
                <a:t>Lower monthly contribution</a:t>
              </a:r>
            </a:p>
          </p:txBody>
        </p:sp>
      </p:grpSp>
      <p:grpSp>
        <p:nvGrpSpPr>
          <p:cNvPr name="Group 92" id="92"/>
          <p:cNvGrpSpPr/>
          <p:nvPr/>
        </p:nvGrpSpPr>
        <p:grpSpPr>
          <a:xfrm rot="0">
            <a:off x="4109895" y="2582447"/>
            <a:ext cx="3265903" cy="128435"/>
            <a:chOff x="0" y="0"/>
            <a:chExt cx="4354538" cy="171247"/>
          </a:xfrm>
        </p:grpSpPr>
        <p:sp>
          <p:nvSpPr>
            <p:cNvPr name="Freeform 93" id="93"/>
            <p:cNvSpPr/>
            <p:nvPr/>
          </p:nvSpPr>
          <p:spPr>
            <a:xfrm flipH="false" flipV="false" rot="0">
              <a:off x="0" y="0"/>
              <a:ext cx="4354536" cy="171246"/>
            </a:xfrm>
            <a:custGeom>
              <a:avLst/>
              <a:gdLst/>
              <a:ahLst/>
              <a:cxnLst/>
              <a:rect r="r" b="b" t="t" l="l"/>
              <a:pathLst>
                <a:path h="171246" w="4354536">
                  <a:moveTo>
                    <a:pt x="0" y="0"/>
                  </a:moveTo>
                  <a:lnTo>
                    <a:pt x="4354536" y="0"/>
                  </a:lnTo>
                  <a:lnTo>
                    <a:pt x="4354536" y="171246"/>
                  </a:lnTo>
                  <a:lnTo>
                    <a:pt x="0" y="171246"/>
                  </a:lnTo>
                  <a:close/>
                </a:path>
              </a:pathLst>
            </a:custGeom>
            <a:blipFill>
              <a:blip r:embed="rId3">
                <a:alphaModFix amt="0"/>
              </a:blip>
              <a:stretch>
                <a:fillRect l="0" t="-445476" r="0" b="-445477"/>
              </a:stretch>
            </a:blipFill>
          </p:spPr>
        </p:sp>
        <p:sp>
          <p:nvSpPr>
            <p:cNvPr name="TextBox 94" id="94"/>
            <p:cNvSpPr txBox="true"/>
            <p:nvPr/>
          </p:nvSpPr>
          <p:spPr>
            <a:xfrm>
              <a:off x="0" y="-28575"/>
              <a:ext cx="4354538" cy="199822"/>
            </a:xfrm>
            <a:prstGeom prst="rect">
              <a:avLst/>
            </a:prstGeom>
          </p:spPr>
          <p:txBody>
            <a:bodyPr anchor="ctr" rtlCol="false" tIns="0" lIns="0" bIns="0" rIns="0"/>
            <a:lstStyle/>
            <a:p>
              <a:pPr algn="l">
                <a:lnSpc>
                  <a:spcPts val="902"/>
                </a:lnSpc>
              </a:pPr>
              <a:r>
                <a:rPr lang="en-US" sz="752">
                  <a:solidFill>
                    <a:srgbClr val="1A4000"/>
                  </a:solidFill>
                  <a:latin typeface="Calibri (MS)"/>
                  <a:ea typeface="Calibri (MS)"/>
                  <a:cs typeface="Calibri (MS)"/>
                  <a:sym typeface="Calibri (MS)"/>
                </a:rPr>
                <a:t>$400-$800/mo for a family</a:t>
              </a:r>
            </a:p>
          </p:txBody>
        </p:sp>
      </p:grpSp>
      <p:grpSp>
        <p:nvGrpSpPr>
          <p:cNvPr name="Group 95" id="95"/>
          <p:cNvGrpSpPr/>
          <p:nvPr/>
        </p:nvGrpSpPr>
        <p:grpSpPr>
          <a:xfrm rot="0">
            <a:off x="4088368" y="2693937"/>
            <a:ext cx="3308966" cy="6372"/>
            <a:chOff x="0" y="0"/>
            <a:chExt cx="4411955" cy="8496"/>
          </a:xfrm>
        </p:grpSpPr>
        <p:sp>
          <p:nvSpPr>
            <p:cNvPr name="Freeform 96" id="96"/>
            <p:cNvSpPr/>
            <p:nvPr/>
          </p:nvSpPr>
          <p:spPr>
            <a:xfrm flipH="false" flipV="false" rot="0">
              <a:off x="4191" y="0"/>
              <a:ext cx="4403471" cy="8509"/>
            </a:xfrm>
            <a:custGeom>
              <a:avLst/>
              <a:gdLst/>
              <a:ahLst/>
              <a:cxnLst/>
              <a:rect r="r" b="b" t="t" l="l"/>
              <a:pathLst>
                <a:path h="8509" w="4403471">
                  <a:moveTo>
                    <a:pt x="0" y="0"/>
                  </a:moveTo>
                  <a:lnTo>
                    <a:pt x="4403471" y="0"/>
                  </a:lnTo>
                  <a:lnTo>
                    <a:pt x="4403471" y="8509"/>
                  </a:lnTo>
                  <a:lnTo>
                    <a:pt x="0" y="8509"/>
                  </a:lnTo>
                  <a:close/>
                </a:path>
              </a:pathLst>
            </a:custGeom>
            <a:solidFill>
              <a:srgbClr val="3B5F72"/>
            </a:solidFill>
          </p:spPr>
        </p:sp>
      </p:grpSp>
      <p:grpSp>
        <p:nvGrpSpPr>
          <p:cNvPr name="Group 97" id="97"/>
          <p:cNvGrpSpPr/>
          <p:nvPr/>
        </p:nvGrpSpPr>
        <p:grpSpPr>
          <a:xfrm rot="0">
            <a:off x="4109895" y="2742990"/>
            <a:ext cx="3265903" cy="146780"/>
            <a:chOff x="0" y="0"/>
            <a:chExt cx="4354538" cy="195707"/>
          </a:xfrm>
        </p:grpSpPr>
        <p:sp>
          <p:nvSpPr>
            <p:cNvPr name="Freeform 98" id="98"/>
            <p:cNvSpPr/>
            <p:nvPr/>
          </p:nvSpPr>
          <p:spPr>
            <a:xfrm flipH="false" flipV="false" rot="0">
              <a:off x="0" y="0"/>
              <a:ext cx="4354536" cy="195709"/>
            </a:xfrm>
            <a:custGeom>
              <a:avLst/>
              <a:gdLst/>
              <a:ahLst/>
              <a:cxnLst/>
              <a:rect r="r" b="b" t="t" l="l"/>
              <a:pathLst>
                <a:path h="195709" w="4354536">
                  <a:moveTo>
                    <a:pt x="0" y="0"/>
                  </a:moveTo>
                  <a:lnTo>
                    <a:pt x="4354536" y="0"/>
                  </a:lnTo>
                  <a:lnTo>
                    <a:pt x="4354536" y="195709"/>
                  </a:lnTo>
                  <a:lnTo>
                    <a:pt x="0" y="195709"/>
                  </a:lnTo>
                  <a:close/>
                </a:path>
              </a:pathLst>
            </a:custGeom>
            <a:blipFill>
              <a:blip r:embed="rId3">
                <a:alphaModFix amt="0"/>
              </a:blip>
              <a:stretch>
                <a:fillRect l="0" t="-383542" r="0" b="-383541"/>
              </a:stretch>
            </a:blipFill>
          </p:spPr>
        </p:sp>
        <p:sp>
          <p:nvSpPr>
            <p:cNvPr name="TextBox 99" id="99"/>
            <p:cNvSpPr txBox="true"/>
            <p:nvPr/>
          </p:nvSpPr>
          <p:spPr>
            <a:xfrm>
              <a:off x="0" y="-9525"/>
              <a:ext cx="4354538" cy="205232"/>
            </a:xfrm>
            <a:prstGeom prst="rect">
              <a:avLst/>
            </a:prstGeom>
          </p:spPr>
          <p:txBody>
            <a:bodyPr anchor="ctr" rtlCol="false" tIns="0" lIns="0" bIns="0" rIns="0"/>
            <a:lstStyle/>
            <a:p>
              <a:pPr algn="l">
                <a:lnSpc>
                  <a:spcPts val="963"/>
                </a:lnSpc>
              </a:pPr>
              <a:r>
                <a:rPr lang="en-US" b="true" sz="802">
                  <a:solidFill>
                    <a:srgbClr val="235E52"/>
                  </a:solidFill>
                  <a:latin typeface="Calibri (MS) Bold"/>
                  <a:ea typeface="Calibri (MS) Bold"/>
                  <a:cs typeface="Calibri (MS) Bold"/>
                  <a:sym typeface="Calibri (MS) Bold"/>
                </a:rPr>
                <a:t>MRA instead of deductible</a:t>
              </a:r>
            </a:p>
          </p:txBody>
        </p:sp>
      </p:grpSp>
      <p:grpSp>
        <p:nvGrpSpPr>
          <p:cNvPr name="Group 100" id="100"/>
          <p:cNvGrpSpPr/>
          <p:nvPr/>
        </p:nvGrpSpPr>
        <p:grpSpPr>
          <a:xfrm rot="0">
            <a:off x="4109895" y="2889771"/>
            <a:ext cx="3265903" cy="128435"/>
            <a:chOff x="0" y="0"/>
            <a:chExt cx="4354538" cy="171247"/>
          </a:xfrm>
        </p:grpSpPr>
        <p:sp>
          <p:nvSpPr>
            <p:cNvPr name="Freeform 101" id="101"/>
            <p:cNvSpPr/>
            <p:nvPr/>
          </p:nvSpPr>
          <p:spPr>
            <a:xfrm flipH="false" flipV="false" rot="0">
              <a:off x="0" y="0"/>
              <a:ext cx="4354536" cy="171246"/>
            </a:xfrm>
            <a:custGeom>
              <a:avLst/>
              <a:gdLst/>
              <a:ahLst/>
              <a:cxnLst/>
              <a:rect r="r" b="b" t="t" l="l"/>
              <a:pathLst>
                <a:path h="171246" w="4354536">
                  <a:moveTo>
                    <a:pt x="0" y="0"/>
                  </a:moveTo>
                  <a:lnTo>
                    <a:pt x="4354536" y="0"/>
                  </a:lnTo>
                  <a:lnTo>
                    <a:pt x="4354536" y="171246"/>
                  </a:lnTo>
                  <a:lnTo>
                    <a:pt x="0" y="171246"/>
                  </a:lnTo>
                  <a:close/>
                </a:path>
              </a:pathLst>
            </a:custGeom>
            <a:blipFill>
              <a:blip r:embed="rId3">
                <a:alphaModFix amt="0"/>
              </a:blip>
              <a:stretch>
                <a:fillRect l="0" t="-445476" r="0" b="-445477"/>
              </a:stretch>
            </a:blipFill>
          </p:spPr>
        </p:sp>
        <p:sp>
          <p:nvSpPr>
            <p:cNvPr name="TextBox 102" id="102"/>
            <p:cNvSpPr txBox="true"/>
            <p:nvPr/>
          </p:nvSpPr>
          <p:spPr>
            <a:xfrm>
              <a:off x="0" y="-28575"/>
              <a:ext cx="4354538" cy="199822"/>
            </a:xfrm>
            <a:prstGeom prst="rect">
              <a:avLst/>
            </a:prstGeom>
          </p:spPr>
          <p:txBody>
            <a:bodyPr anchor="ctr" rtlCol="false" tIns="0" lIns="0" bIns="0" rIns="0"/>
            <a:lstStyle/>
            <a:p>
              <a:pPr algn="l">
                <a:lnSpc>
                  <a:spcPts val="902"/>
                </a:lnSpc>
              </a:pPr>
              <a:r>
                <a:rPr lang="en-US" sz="752">
                  <a:solidFill>
                    <a:srgbClr val="1A4000"/>
                  </a:solidFill>
                  <a:latin typeface="Calibri (MS)"/>
                  <a:ea typeface="Calibri (MS)"/>
                  <a:cs typeface="Calibri (MS)"/>
                  <a:sym typeface="Calibri (MS)"/>
                </a:rPr>
                <a:t>$1,500-$5,000 — your true out-of-pocket max</a:t>
              </a:r>
            </a:p>
          </p:txBody>
        </p:sp>
      </p:grpSp>
      <p:grpSp>
        <p:nvGrpSpPr>
          <p:cNvPr name="Group 103" id="103"/>
          <p:cNvGrpSpPr/>
          <p:nvPr/>
        </p:nvGrpSpPr>
        <p:grpSpPr>
          <a:xfrm rot="0">
            <a:off x="4088368" y="3001261"/>
            <a:ext cx="3308966" cy="6372"/>
            <a:chOff x="0" y="0"/>
            <a:chExt cx="4411955" cy="8496"/>
          </a:xfrm>
        </p:grpSpPr>
        <p:sp>
          <p:nvSpPr>
            <p:cNvPr name="Freeform 104" id="104"/>
            <p:cNvSpPr/>
            <p:nvPr/>
          </p:nvSpPr>
          <p:spPr>
            <a:xfrm flipH="false" flipV="false" rot="0">
              <a:off x="4191" y="0"/>
              <a:ext cx="4403471" cy="8509"/>
            </a:xfrm>
            <a:custGeom>
              <a:avLst/>
              <a:gdLst/>
              <a:ahLst/>
              <a:cxnLst/>
              <a:rect r="r" b="b" t="t" l="l"/>
              <a:pathLst>
                <a:path h="8509" w="4403471">
                  <a:moveTo>
                    <a:pt x="0" y="0"/>
                  </a:moveTo>
                  <a:lnTo>
                    <a:pt x="4403471" y="0"/>
                  </a:lnTo>
                  <a:lnTo>
                    <a:pt x="4403471" y="8509"/>
                  </a:lnTo>
                  <a:lnTo>
                    <a:pt x="0" y="8509"/>
                  </a:lnTo>
                  <a:close/>
                </a:path>
              </a:pathLst>
            </a:custGeom>
            <a:solidFill>
              <a:srgbClr val="3B5F72"/>
            </a:solidFill>
          </p:spPr>
        </p:sp>
      </p:grpSp>
      <p:grpSp>
        <p:nvGrpSpPr>
          <p:cNvPr name="Group 105" id="105"/>
          <p:cNvGrpSpPr/>
          <p:nvPr/>
        </p:nvGrpSpPr>
        <p:grpSpPr>
          <a:xfrm rot="0">
            <a:off x="4109895" y="3050315"/>
            <a:ext cx="3265903" cy="146780"/>
            <a:chOff x="0" y="0"/>
            <a:chExt cx="4354538" cy="195707"/>
          </a:xfrm>
        </p:grpSpPr>
        <p:sp>
          <p:nvSpPr>
            <p:cNvPr name="Freeform 106" id="106"/>
            <p:cNvSpPr/>
            <p:nvPr/>
          </p:nvSpPr>
          <p:spPr>
            <a:xfrm flipH="false" flipV="false" rot="0">
              <a:off x="0" y="0"/>
              <a:ext cx="4354536" cy="195709"/>
            </a:xfrm>
            <a:custGeom>
              <a:avLst/>
              <a:gdLst/>
              <a:ahLst/>
              <a:cxnLst/>
              <a:rect r="r" b="b" t="t" l="l"/>
              <a:pathLst>
                <a:path h="195709" w="4354536">
                  <a:moveTo>
                    <a:pt x="0" y="0"/>
                  </a:moveTo>
                  <a:lnTo>
                    <a:pt x="4354536" y="0"/>
                  </a:lnTo>
                  <a:lnTo>
                    <a:pt x="4354536" y="195709"/>
                  </a:lnTo>
                  <a:lnTo>
                    <a:pt x="0" y="195709"/>
                  </a:lnTo>
                  <a:close/>
                </a:path>
              </a:pathLst>
            </a:custGeom>
            <a:blipFill>
              <a:blip r:embed="rId3">
                <a:alphaModFix amt="0"/>
              </a:blip>
              <a:stretch>
                <a:fillRect l="0" t="-383542" r="0" b="-383541"/>
              </a:stretch>
            </a:blipFill>
          </p:spPr>
        </p:sp>
        <p:sp>
          <p:nvSpPr>
            <p:cNvPr name="TextBox 107" id="107"/>
            <p:cNvSpPr txBox="true"/>
            <p:nvPr/>
          </p:nvSpPr>
          <p:spPr>
            <a:xfrm>
              <a:off x="0" y="-9525"/>
              <a:ext cx="4354538" cy="205232"/>
            </a:xfrm>
            <a:prstGeom prst="rect">
              <a:avLst/>
            </a:prstGeom>
          </p:spPr>
          <p:txBody>
            <a:bodyPr anchor="ctr" rtlCol="false" tIns="0" lIns="0" bIns="0" rIns="0"/>
            <a:lstStyle/>
            <a:p>
              <a:pPr algn="l">
                <a:lnSpc>
                  <a:spcPts val="963"/>
                </a:lnSpc>
              </a:pPr>
              <a:r>
                <a:rPr lang="en-US" b="true" sz="802">
                  <a:solidFill>
                    <a:srgbClr val="235E52"/>
                  </a:solidFill>
                  <a:latin typeface="Calibri (MS) Bold"/>
                  <a:ea typeface="Calibri (MS) Bold"/>
                  <a:cs typeface="Calibri (MS) Bold"/>
                  <a:sym typeface="Calibri (MS) Bold"/>
                </a:rPr>
                <a:t>No coinsurance</a:t>
              </a:r>
            </a:p>
          </p:txBody>
        </p:sp>
      </p:grpSp>
      <p:grpSp>
        <p:nvGrpSpPr>
          <p:cNvPr name="Group 108" id="108"/>
          <p:cNvGrpSpPr/>
          <p:nvPr/>
        </p:nvGrpSpPr>
        <p:grpSpPr>
          <a:xfrm rot="0">
            <a:off x="4109895" y="3197095"/>
            <a:ext cx="3265903" cy="128435"/>
            <a:chOff x="0" y="0"/>
            <a:chExt cx="4354538" cy="171247"/>
          </a:xfrm>
        </p:grpSpPr>
        <p:sp>
          <p:nvSpPr>
            <p:cNvPr name="Freeform 109" id="109"/>
            <p:cNvSpPr/>
            <p:nvPr/>
          </p:nvSpPr>
          <p:spPr>
            <a:xfrm flipH="false" flipV="false" rot="0">
              <a:off x="0" y="0"/>
              <a:ext cx="4354536" cy="171246"/>
            </a:xfrm>
            <a:custGeom>
              <a:avLst/>
              <a:gdLst/>
              <a:ahLst/>
              <a:cxnLst/>
              <a:rect r="r" b="b" t="t" l="l"/>
              <a:pathLst>
                <a:path h="171246" w="4354536">
                  <a:moveTo>
                    <a:pt x="0" y="0"/>
                  </a:moveTo>
                  <a:lnTo>
                    <a:pt x="4354536" y="0"/>
                  </a:lnTo>
                  <a:lnTo>
                    <a:pt x="4354536" y="171246"/>
                  </a:lnTo>
                  <a:lnTo>
                    <a:pt x="0" y="171246"/>
                  </a:lnTo>
                  <a:close/>
                </a:path>
              </a:pathLst>
            </a:custGeom>
            <a:blipFill>
              <a:blip r:embed="rId3">
                <a:alphaModFix amt="0"/>
              </a:blip>
              <a:stretch>
                <a:fillRect l="0" t="-445476" r="0" b="-445477"/>
              </a:stretch>
            </a:blipFill>
          </p:spPr>
        </p:sp>
        <p:sp>
          <p:nvSpPr>
            <p:cNvPr name="TextBox 110" id="110"/>
            <p:cNvSpPr txBox="true"/>
            <p:nvPr/>
          </p:nvSpPr>
          <p:spPr>
            <a:xfrm>
              <a:off x="0" y="-28575"/>
              <a:ext cx="4354538" cy="199822"/>
            </a:xfrm>
            <a:prstGeom prst="rect">
              <a:avLst/>
            </a:prstGeom>
          </p:spPr>
          <p:txBody>
            <a:bodyPr anchor="ctr" rtlCol="false" tIns="0" lIns="0" bIns="0" rIns="0"/>
            <a:lstStyle/>
            <a:p>
              <a:pPr algn="l">
                <a:lnSpc>
                  <a:spcPts val="902"/>
                </a:lnSpc>
              </a:pPr>
              <a:r>
                <a:rPr lang="en-US" sz="752">
                  <a:solidFill>
                    <a:srgbClr val="1A4000"/>
                  </a:solidFill>
                  <a:latin typeface="Calibri (MS)"/>
                  <a:ea typeface="Calibri (MS)"/>
                  <a:cs typeface="Calibri (MS)"/>
                  <a:sym typeface="Calibri (MS)"/>
                </a:rPr>
                <a:t>Once MRA is met, major bills are shared at 100%</a:t>
              </a:r>
            </a:p>
          </p:txBody>
        </p:sp>
      </p:grpSp>
      <p:grpSp>
        <p:nvGrpSpPr>
          <p:cNvPr name="Group 111" id="111"/>
          <p:cNvGrpSpPr/>
          <p:nvPr/>
        </p:nvGrpSpPr>
        <p:grpSpPr>
          <a:xfrm rot="0">
            <a:off x="4088368" y="3308585"/>
            <a:ext cx="3308966" cy="6372"/>
            <a:chOff x="0" y="0"/>
            <a:chExt cx="4411955" cy="8496"/>
          </a:xfrm>
        </p:grpSpPr>
        <p:sp>
          <p:nvSpPr>
            <p:cNvPr name="Freeform 112" id="112"/>
            <p:cNvSpPr/>
            <p:nvPr/>
          </p:nvSpPr>
          <p:spPr>
            <a:xfrm flipH="false" flipV="false" rot="0">
              <a:off x="4191" y="0"/>
              <a:ext cx="4403471" cy="8509"/>
            </a:xfrm>
            <a:custGeom>
              <a:avLst/>
              <a:gdLst/>
              <a:ahLst/>
              <a:cxnLst/>
              <a:rect r="r" b="b" t="t" l="l"/>
              <a:pathLst>
                <a:path h="8509" w="4403471">
                  <a:moveTo>
                    <a:pt x="0" y="0"/>
                  </a:moveTo>
                  <a:lnTo>
                    <a:pt x="4403471" y="0"/>
                  </a:lnTo>
                  <a:lnTo>
                    <a:pt x="4403471" y="8509"/>
                  </a:lnTo>
                  <a:lnTo>
                    <a:pt x="0" y="8509"/>
                  </a:lnTo>
                  <a:close/>
                </a:path>
              </a:pathLst>
            </a:custGeom>
            <a:solidFill>
              <a:srgbClr val="3B5F72"/>
            </a:solidFill>
          </p:spPr>
        </p:sp>
      </p:grpSp>
      <p:grpSp>
        <p:nvGrpSpPr>
          <p:cNvPr name="Group 113" id="113"/>
          <p:cNvGrpSpPr/>
          <p:nvPr/>
        </p:nvGrpSpPr>
        <p:grpSpPr>
          <a:xfrm rot="0">
            <a:off x="4109895" y="3357639"/>
            <a:ext cx="3265903" cy="146780"/>
            <a:chOff x="0" y="0"/>
            <a:chExt cx="4354538" cy="195707"/>
          </a:xfrm>
        </p:grpSpPr>
        <p:sp>
          <p:nvSpPr>
            <p:cNvPr name="Freeform 114" id="114"/>
            <p:cNvSpPr/>
            <p:nvPr/>
          </p:nvSpPr>
          <p:spPr>
            <a:xfrm flipH="false" flipV="false" rot="0">
              <a:off x="0" y="0"/>
              <a:ext cx="4354536" cy="195709"/>
            </a:xfrm>
            <a:custGeom>
              <a:avLst/>
              <a:gdLst/>
              <a:ahLst/>
              <a:cxnLst/>
              <a:rect r="r" b="b" t="t" l="l"/>
              <a:pathLst>
                <a:path h="195709" w="4354536">
                  <a:moveTo>
                    <a:pt x="0" y="0"/>
                  </a:moveTo>
                  <a:lnTo>
                    <a:pt x="4354536" y="0"/>
                  </a:lnTo>
                  <a:lnTo>
                    <a:pt x="4354536" y="195709"/>
                  </a:lnTo>
                  <a:lnTo>
                    <a:pt x="0" y="195709"/>
                  </a:lnTo>
                  <a:close/>
                </a:path>
              </a:pathLst>
            </a:custGeom>
            <a:blipFill>
              <a:blip r:embed="rId3">
                <a:alphaModFix amt="0"/>
              </a:blip>
              <a:stretch>
                <a:fillRect l="0" t="-383542" r="0" b="-383541"/>
              </a:stretch>
            </a:blipFill>
          </p:spPr>
        </p:sp>
        <p:sp>
          <p:nvSpPr>
            <p:cNvPr name="TextBox 115" id="115"/>
            <p:cNvSpPr txBox="true"/>
            <p:nvPr/>
          </p:nvSpPr>
          <p:spPr>
            <a:xfrm>
              <a:off x="0" y="-9525"/>
              <a:ext cx="4354538" cy="205232"/>
            </a:xfrm>
            <a:prstGeom prst="rect">
              <a:avLst/>
            </a:prstGeom>
          </p:spPr>
          <p:txBody>
            <a:bodyPr anchor="ctr" rtlCol="false" tIns="0" lIns="0" bIns="0" rIns="0"/>
            <a:lstStyle/>
            <a:p>
              <a:pPr algn="l">
                <a:lnSpc>
                  <a:spcPts val="963"/>
                </a:lnSpc>
              </a:pPr>
              <a:r>
                <a:rPr lang="en-US" b="true" sz="802">
                  <a:solidFill>
                    <a:srgbClr val="235E52"/>
                  </a:solidFill>
                  <a:latin typeface="Calibri (MS) Bold"/>
                  <a:ea typeface="Calibri (MS) Bold"/>
                  <a:cs typeface="Calibri (MS) Bold"/>
                  <a:sym typeface="Calibri (MS) Bold"/>
                </a:rPr>
                <a:t>Total annual exposure</a:t>
              </a:r>
            </a:p>
          </p:txBody>
        </p:sp>
      </p:grpSp>
      <p:grpSp>
        <p:nvGrpSpPr>
          <p:cNvPr name="Group 116" id="116"/>
          <p:cNvGrpSpPr/>
          <p:nvPr/>
        </p:nvGrpSpPr>
        <p:grpSpPr>
          <a:xfrm rot="0">
            <a:off x="4109895" y="3504419"/>
            <a:ext cx="3265903" cy="128435"/>
            <a:chOff x="0" y="0"/>
            <a:chExt cx="4354538" cy="171247"/>
          </a:xfrm>
        </p:grpSpPr>
        <p:sp>
          <p:nvSpPr>
            <p:cNvPr name="Freeform 117" id="117"/>
            <p:cNvSpPr/>
            <p:nvPr/>
          </p:nvSpPr>
          <p:spPr>
            <a:xfrm flipH="false" flipV="false" rot="0">
              <a:off x="0" y="0"/>
              <a:ext cx="4354536" cy="171246"/>
            </a:xfrm>
            <a:custGeom>
              <a:avLst/>
              <a:gdLst/>
              <a:ahLst/>
              <a:cxnLst/>
              <a:rect r="r" b="b" t="t" l="l"/>
              <a:pathLst>
                <a:path h="171246" w="4354536">
                  <a:moveTo>
                    <a:pt x="0" y="0"/>
                  </a:moveTo>
                  <a:lnTo>
                    <a:pt x="4354536" y="0"/>
                  </a:lnTo>
                  <a:lnTo>
                    <a:pt x="4354536" y="171246"/>
                  </a:lnTo>
                  <a:lnTo>
                    <a:pt x="0" y="171246"/>
                  </a:lnTo>
                  <a:close/>
                </a:path>
              </a:pathLst>
            </a:custGeom>
            <a:blipFill>
              <a:blip r:embed="rId3">
                <a:alphaModFix amt="0"/>
              </a:blip>
              <a:stretch>
                <a:fillRect l="0" t="-445476" r="0" b="-445477"/>
              </a:stretch>
            </a:blipFill>
          </p:spPr>
        </p:sp>
        <p:sp>
          <p:nvSpPr>
            <p:cNvPr name="TextBox 118" id="118"/>
            <p:cNvSpPr txBox="true"/>
            <p:nvPr/>
          </p:nvSpPr>
          <p:spPr>
            <a:xfrm>
              <a:off x="0" y="-28575"/>
              <a:ext cx="4354538" cy="199822"/>
            </a:xfrm>
            <a:prstGeom prst="rect">
              <a:avLst/>
            </a:prstGeom>
          </p:spPr>
          <p:txBody>
            <a:bodyPr anchor="ctr" rtlCol="false" tIns="0" lIns="0" bIns="0" rIns="0"/>
            <a:lstStyle/>
            <a:p>
              <a:pPr algn="l">
                <a:lnSpc>
                  <a:spcPts val="902"/>
                </a:lnSpc>
              </a:pPr>
              <a:r>
                <a:rPr lang="en-US" sz="752">
                  <a:solidFill>
                    <a:srgbClr val="1A4000"/>
                  </a:solidFill>
                  <a:latin typeface="Calibri (MS)"/>
                  <a:ea typeface="Calibri (MS)"/>
                  <a:cs typeface="Calibri (MS)"/>
                  <a:sym typeface="Calibri (MS)"/>
                </a:rPr>
                <a:t>Often $6,000-$12,000 — significantly less</a:t>
              </a:r>
            </a:p>
          </p:txBody>
        </p:sp>
      </p:grpSp>
      <p:grpSp>
        <p:nvGrpSpPr>
          <p:cNvPr name="Group 119" id="119"/>
          <p:cNvGrpSpPr/>
          <p:nvPr/>
        </p:nvGrpSpPr>
        <p:grpSpPr>
          <a:xfrm rot="0">
            <a:off x="293560" y="3843861"/>
            <a:ext cx="4586945" cy="137608"/>
            <a:chOff x="0" y="0"/>
            <a:chExt cx="6115926" cy="183477"/>
          </a:xfrm>
        </p:grpSpPr>
        <p:sp>
          <p:nvSpPr>
            <p:cNvPr name="Freeform 120" id="120"/>
            <p:cNvSpPr/>
            <p:nvPr/>
          </p:nvSpPr>
          <p:spPr>
            <a:xfrm flipH="false" flipV="false" rot="0">
              <a:off x="0" y="0"/>
              <a:ext cx="6115922" cy="183478"/>
            </a:xfrm>
            <a:custGeom>
              <a:avLst/>
              <a:gdLst/>
              <a:ahLst/>
              <a:cxnLst/>
              <a:rect r="r" b="b" t="t" l="l"/>
              <a:pathLst>
                <a:path h="183478" w="6115922">
                  <a:moveTo>
                    <a:pt x="0" y="0"/>
                  </a:moveTo>
                  <a:lnTo>
                    <a:pt x="6115922" y="0"/>
                  </a:lnTo>
                  <a:lnTo>
                    <a:pt x="6115922" y="183478"/>
                  </a:lnTo>
                  <a:lnTo>
                    <a:pt x="0" y="183478"/>
                  </a:lnTo>
                  <a:close/>
                </a:path>
              </a:pathLst>
            </a:custGeom>
            <a:blipFill>
              <a:blip r:embed="rId3">
                <a:alphaModFix amt="0"/>
              </a:blip>
              <a:stretch>
                <a:fillRect l="0" t="-599501" r="0" b="-599501"/>
              </a:stretch>
            </a:blipFill>
          </p:spPr>
        </p:sp>
        <p:sp>
          <p:nvSpPr>
            <p:cNvPr name="TextBox 121" id="121"/>
            <p:cNvSpPr txBox="true"/>
            <p:nvPr/>
          </p:nvSpPr>
          <p:spPr>
            <a:xfrm>
              <a:off x="0" y="-19050"/>
              <a:ext cx="6115926" cy="202527"/>
            </a:xfrm>
            <a:prstGeom prst="rect">
              <a:avLst/>
            </a:prstGeom>
          </p:spPr>
          <p:txBody>
            <a:bodyPr anchor="ctr" rtlCol="false" tIns="0" lIns="0" bIns="0" rIns="0"/>
            <a:lstStyle/>
            <a:p>
              <a:pPr algn="l">
                <a:lnSpc>
                  <a:spcPts val="782"/>
                </a:lnSpc>
              </a:pPr>
              <a:r>
                <a:rPr lang="en-US" b="true" sz="652" spc="200">
                  <a:solidFill>
                    <a:srgbClr val="1A4000"/>
                  </a:solidFill>
                  <a:latin typeface="Calibri (MS) Bold"/>
                  <a:ea typeface="Calibri (MS) Bold"/>
                  <a:cs typeface="Calibri (MS) Bold"/>
                  <a:sym typeface="Calibri (MS) Bold"/>
                </a:rPr>
                <a:t>IT WORKS BOTH WAYS</a:t>
              </a:r>
            </a:p>
          </p:txBody>
        </p:sp>
      </p:grpSp>
      <p:grpSp>
        <p:nvGrpSpPr>
          <p:cNvPr name="Group 122" id="122"/>
          <p:cNvGrpSpPr/>
          <p:nvPr/>
        </p:nvGrpSpPr>
        <p:grpSpPr>
          <a:xfrm rot="0">
            <a:off x="287198" y="3975097"/>
            <a:ext cx="3535509" cy="1186996"/>
            <a:chOff x="0" y="0"/>
            <a:chExt cx="4714011" cy="1582661"/>
          </a:xfrm>
        </p:grpSpPr>
        <p:sp>
          <p:nvSpPr>
            <p:cNvPr name="Freeform 123" id="123"/>
            <p:cNvSpPr/>
            <p:nvPr/>
          </p:nvSpPr>
          <p:spPr>
            <a:xfrm flipH="false" flipV="false" rot="0">
              <a:off x="8509" y="8509"/>
              <a:ext cx="4696968" cy="1565656"/>
            </a:xfrm>
            <a:custGeom>
              <a:avLst/>
              <a:gdLst/>
              <a:ahLst/>
              <a:cxnLst/>
              <a:rect r="r" b="b" t="t" l="l"/>
              <a:pathLst>
                <a:path h="1565656" w="4696968">
                  <a:moveTo>
                    <a:pt x="0" y="0"/>
                  </a:moveTo>
                  <a:lnTo>
                    <a:pt x="4696968" y="0"/>
                  </a:lnTo>
                  <a:lnTo>
                    <a:pt x="4696968" y="1565656"/>
                  </a:lnTo>
                  <a:lnTo>
                    <a:pt x="0" y="1565656"/>
                  </a:lnTo>
                  <a:close/>
                </a:path>
              </a:pathLst>
            </a:custGeom>
            <a:solidFill>
              <a:srgbClr val="E6F2EF"/>
            </a:solidFill>
          </p:spPr>
        </p:sp>
        <p:sp>
          <p:nvSpPr>
            <p:cNvPr name="Freeform 124" id="124"/>
            <p:cNvSpPr/>
            <p:nvPr/>
          </p:nvSpPr>
          <p:spPr>
            <a:xfrm flipH="false" flipV="false" rot="0">
              <a:off x="0" y="0"/>
              <a:ext cx="4713986" cy="1582674"/>
            </a:xfrm>
            <a:custGeom>
              <a:avLst/>
              <a:gdLst/>
              <a:ahLst/>
              <a:cxnLst/>
              <a:rect r="r" b="b" t="t" l="l"/>
              <a:pathLst>
                <a:path h="1582674" w="4713986">
                  <a:moveTo>
                    <a:pt x="8509" y="0"/>
                  </a:moveTo>
                  <a:lnTo>
                    <a:pt x="4705477" y="0"/>
                  </a:lnTo>
                  <a:cubicBezTo>
                    <a:pt x="4710176" y="0"/>
                    <a:pt x="4713986" y="3810"/>
                    <a:pt x="4713986" y="8509"/>
                  </a:cubicBezTo>
                  <a:lnTo>
                    <a:pt x="4713986" y="1574165"/>
                  </a:lnTo>
                  <a:cubicBezTo>
                    <a:pt x="4713986" y="1578864"/>
                    <a:pt x="4710176" y="1582674"/>
                    <a:pt x="4705477" y="1582674"/>
                  </a:cubicBezTo>
                  <a:lnTo>
                    <a:pt x="8509" y="1582674"/>
                  </a:lnTo>
                  <a:cubicBezTo>
                    <a:pt x="3810" y="1582674"/>
                    <a:pt x="0" y="1578864"/>
                    <a:pt x="0" y="1574165"/>
                  </a:cubicBezTo>
                  <a:lnTo>
                    <a:pt x="0" y="8509"/>
                  </a:lnTo>
                  <a:cubicBezTo>
                    <a:pt x="0" y="3810"/>
                    <a:pt x="3810" y="0"/>
                    <a:pt x="8509" y="0"/>
                  </a:cubicBezTo>
                  <a:moveTo>
                    <a:pt x="8509" y="17018"/>
                  </a:moveTo>
                  <a:lnTo>
                    <a:pt x="8509" y="8509"/>
                  </a:lnTo>
                  <a:lnTo>
                    <a:pt x="17018" y="8509"/>
                  </a:lnTo>
                  <a:lnTo>
                    <a:pt x="17018" y="1574165"/>
                  </a:lnTo>
                  <a:lnTo>
                    <a:pt x="8509" y="1574165"/>
                  </a:lnTo>
                  <a:lnTo>
                    <a:pt x="8509" y="1565656"/>
                  </a:lnTo>
                  <a:lnTo>
                    <a:pt x="4705477" y="1565656"/>
                  </a:lnTo>
                  <a:lnTo>
                    <a:pt x="4705477" y="1574165"/>
                  </a:lnTo>
                  <a:lnTo>
                    <a:pt x="4696968" y="1574165"/>
                  </a:lnTo>
                  <a:lnTo>
                    <a:pt x="4696968" y="8509"/>
                  </a:lnTo>
                  <a:lnTo>
                    <a:pt x="4705477" y="8509"/>
                  </a:lnTo>
                  <a:lnTo>
                    <a:pt x="4705477" y="17018"/>
                  </a:lnTo>
                  <a:lnTo>
                    <a:pt x="8509" y="17018"/>
                  </a:lnTo>
                  <a:close/>
                </a:path>
              </a:pathLst>
            </a:custGeom>
            <a:solidFill>
              <a:srgbClr val="D4E6E1"/>
            </a:solidFill>
          </p:spPr>
        </p:sp>
      </p:grpSp>
      <p:grpSp>
        <p:nvGrpSpPr>
          <p:cNvPr name="Group 125" id="125"/>
          <p:cNvGrpSpPr/>
          <p:nvPr/>
        </p:nvGrpSpPr>
        <p:grpSpPr>
          <a:xfrm rot="0">
            <a:off x="287198" y="3975097"/>
            <a:ext cx="3535509" cy="324650"/>
            <a:chOff x="0" y="0"/>
            <a:chExt cx="4714011" cy="432867"/>
          </a:xfrm>
        </p:grpSpPr>
        <p:sp>
          <p:nvSpPr>
            <p:cNvPr name="Freeform 126" id="126"/>
            <p:cNvSpPr/>
            <p:nvPr/>
          </p:nvSpPr>
          <p:spPr>
            <a:xfrm flipH="false" flipV="false" rot="0">
              <a:off x="8509" y="8509"/>
              <a:ext cx="4696968" cy="415925"/>
            </a:xfrm>
            <a:custGeom>
              <a:avLst/>
              <a:gdLst/>
              <a:ahLst/>
              <a:cxnLst/>
              <a:rect r="r" b="b" t="t" l="l"/>
              <a:pathLst>
                <a:path h="415925" w="4696968">
                  <a:moveTo>
                    <a:pt x="0" y="0"/>
                  </a:moveTo>
                  <a:lnTo>
                    <a:pt x="4696968" y="0"/>
                  </a:lnTo>
                  <a:lnTo>
                    <a:pt x="4696968" y="415925"/>
                  </a:lnTo>
                  <a:lnTo>
                    <a:pt x="0" y="415925"/>
                  </a:lnTo>
                  <a:close/>
                </a:path>
              </a:pathLst>
            </a:custGeom>
            <a:solidFill>
              <a:srgbClr val="2E7D6B"/>
            </a:solidFill>
          </p:spPr>
        </p:sp>
        <p:sp>
          <p:nvSpPr>
            <p:cNvPr name="Freeform 127" id="127"/>
            <p:cNvSpPr/>
            <p:nvPr/>
          </p:nvSpPr>
          <p:spPr>
            <a:xfrm flipH="false" flipV="false" rot="0">
              <a:off x="0" y="0"/>
              <a:ext cx="4713986" cy="432943"/>
            </a:xfrm>
            <a:custGeom>
              <a:avLst/>
              <a:gdLst/>
              <a:ahLst/>
              <a:cxnLst/>
              <a:rect r="r" b="b" t="t" l="l"/>
              <a:pathLst>
                <a:path h="432943" w="4713986">
                  <a:moveTo>
                    <a:pt x="8509" y="0"/>
                  </a:moveTo>
                  <a:lnTo>
                    <a:pt x="4705477" y="0"/>
                  </a:lnTo>
                  <a:cubicBezTo>
                    <a:pt x="4710176" y="0"/>
                    <a:pt x="4713986" y="3810"/>
                    <a:pt x="4713986" y="8509"/>
                  </a:cubicBezTo>
                  <a:lnTo>
                    <a:pt x="4713986" y="424434"/>
                  </a:lnTo>
                  <a:cubicBezTo>
                    <a:pt x="4713986" y="429133"/>
                    <a:pt x="4710176" y="432943"/>
                    <a:pt x="4705477" y="432943"/>
                  </a:cubicBezTo>
                  <a:lnTo>
                    <a:pt x="8509" y="432943"/>
                  </a:lnTo>
                  <a:cubicBezTo>
                    <a:pt x="3810" y="432943"/>
                    <a:pt x="0" y="429133"/>
                    <a:pt x="0" y="424434"/>
                  </a:cubicBezTo>
                  <a:lnTo>
                    <a:pt x="0" y="8509"/>
                  </a:lnTo>
                  <a:cubicBezTo>
                    <a:pt x="0" y="3810"/>
                    <a:pt x="3810" y="0"/>
                    <a:pt x="8509" y="0"/>
                  </a:cubicBezTo>
                  <a:moveTo>
                    <a:pt x="8509" y="17018"/>
                  </a:moveTo>
                  <a:lnTo>
                    <a:pt x="8509" y="8509"/>
                  </a:lnTo>
                  <a:lnTo>
                    <a:pt x="17018" y="8509"/>
                  </a:lnTo>
                  <a:lnTo>
                    <a:pt x="17018" y="424434"/>
                  </a:lnTo>
                  <a:lnTo>
                    <a:pt x="8509" y="424434"/>
                  </a:lnTo>
                  <a:lnTo>
                    <a:pt x="8509" y="415925"/>
                  </a:lnTo>
                  <a:lnTo>
                    <a:pt x="4705477" y="415925"/>
                  </a:lnTo>
                  <a:lnTo>
                    <a:pt x="4705477" y="424434"/>
                  </a:lnTo>
                  <a:lnTo>
                    <a:pt x="4696968" y="424434"/>
                  </a:lnTo>
                  <a:lnTo>
                    <a:pt x="4696968" y="8509"/>
                  </a:lnTo>
                  <a:lnTo>
                    <a:pt x="4705477" y="8509"/>
                  </a:lnTo>
                  <a:lnTo>
                    <a:pt x="4705477" y="17018"/>
                  </a:lnTo>
                  <a:lnTo>
                    <a:pt x="8509" y="17018"/>
                  </a:lnTo>
                  <a:close/>
                </a:path>
              </a:pathLst>
            </a:custGeom>
            <a:solidFill>
              <a:srgbClr val="2E7D6B"/>
            </a:solidFill>
          </p:spPr>
        </p:sp>
      </p:grpSp>
      <p:grpSp>
        <p:nvGrpSpPr>
          <p:cNvPr name="Group 128" id="128"/>
          <p:cNvGrpSpPr/>
          <p:nvPr/>
        </p:nvGrpSpPr>
        <p:grpSpPr>
          <a:xfrm rot="0">
            <a:off x="421996" y="4018159"/>
            <a:ext cx="3265903" cy="110090"/>
            <a:chOff x="0" y="0"/>
            <a:chExt cx="4354538" cy="146787"/>
          </a:xfrm>
        </p:grpSpPr>
        <p:sp>
          <p:nvSpPr>
            <p:cNvPr name="Freeform 129" id="129"/>
            <p:cNvSpPr/>
            <p:nvPr/>
          </p:nvSpPr>
          <p:spPr>
            <a:xfrm flipH="false" flipV="false" rot="0">
              <a:off x="0" y="0"/>
              <a:ext cx="4354536" cy="146782"/>
            </a:xfrm>
            <a:custGeom>
              <a:avLst/>
              <a:gdLst/>
              <a:ahLst/>
              <a:cxnLst/>
              <a:rect r="r" b="b" t="t" l="l"/>
              <a:pathLst>
                <a:path h="146782" w="4354536">
                  <a:moveTo>
                    <a:pt x="0" y="0"/>
                  </a:moveTo>
                  <a:lnTo>
                    <a:pt x="4354536" y="0"/>
                  </a:lnTo>
                  <a:lnTo>
                    <a:pt x="4354536" y="146782"/>
                  </a:lnTo>
                  <a:lnTo>
                    <a:pt x="0" y="146782"/>
                  </a:lnTo>
                  <a:close/>
                </a:path>
              </a:pathLst>
            </a:custGeom>
            <a:blipFill>
              <a:blip r:embed="rId3">
                <a:alphaModFix amt="0"/>
              </a:blip>
              <a:stretch>
                <a:fillRect l="0" t="-528054" r="0" b="-528057"/>
              </a:stretch>
            </a:blipFill>
          </p:spPr>
        </p:sp>
        <p:sp>
          <p:nvSpPr>
            <p:cNvPr name="TextBox 130" id="130"/>
            <p:cNvSpPr txBox="true"/>
            <p:nvPr/>
          </p:nvSpPr>
          <p:spPr>
            <a:xfrm>
              <a:off x="0" y="-19050"/>
              <a:ext cx="4354538" cy="165837"/>
            </a:xfrm>
            <a:prstGeom prst="rect">
              <a:avLst/>
            </a:prstGeom>
          </p:spPr>
          <p:txBody>
            <a:bodyPr anchor="ctr" rtlCol="false" tIns="0" lIns="0" bIns="0" rIns="0"/>
            <a:lstStyle/>
            <a:p>
              <a:pPr algn="l">
                <a:lnSpc>
                  <a:spcPts val="722"/>
                </a:lnSpc>
              </a:pPr>
              <a:r>
                <a:rPr lang="en-US" b="true" sz="601" spc="150">
                  <a:solidFill>
                    <a:srgbClr val="F9FDFB"/>
                  </a:solidFill>
                  <a:latin typeface="Calibri (MS) Bold"/>
                  <a:ea typeface="Calibri (MS) Bold"/>
                  <a:cs typeface="Calibri (MS) Bold"/>
                  <a:sym typeface="Calibri (MS) Bold"/>
                </a:rPr>
                <a:t>SCENARIO 1</a:t>
              </a:r>
            </a:p>
          </p:txBody>
        </p:sp>
      </p:grpSp>
      <p:grpSp>
        <p:nvGrpSpPr>
          <p:cNvPr name="Group 131" id="131"/>
          <p:cNvGrpSpPr/>
          <p:nvPr/>
        </p:nvGrpSpPr>
        <p:grpSpPr>
          <a:xfrm rot="0">
            <a:off x="421996" y="4137422"/>
            <a:ext cx="3265903" cy="137608"/>
            <a:chOff x="0" y="0"/>
            <a:chExt cx="4354538" cy="183477"/>
          </a:xfrm>
        </p:grpSpPr>
        <p:sp>
          <p:nvSpPr>
            <p:cNvPr name="Freeform 132" id="132"/>
            <p:cNvSpPr/>
            <p:nvPr/>
          </p:nvSpPr>
          <p:spPr>
            <a:xfrm flipH="false" flipV="false" rot="0">
              <a:off x="0" y="0"/>
              <a:ext cx="4354536" cy="183478"/>
            </a:xfrm>
            <a:custGeom>
              <a:avLst/>
              <a:gdLst/>
              <a:ahLst/>
              <a:cxnLst/>
              <a:rect r="r" b="b" t="t" l="l"/>
              <a:pathLst>
                <a:path h="183478" w="4354536">
                  <a:moveTo>
                    <a:pt x="0" y="0"/>
                  </a:moveTo>
                  <a:lnTo>
                    <a:pt x="4354536" y="0"/>
                  </a:lnTo>
                  <a:lnTo>
                    <a:pt x="4354536" y="183478"/>
                  </a:lnTo>
                  <a:lnTo>
                    <a:pt x="0" y="183478"/>
                  </a:lnTo>
                  <a:close/>
                </a:path>
              </a:pathLst>
            </a:custGeom>
            <a:blipFill>
              <a:blip r:embed="rId3">
                <a:alphaModFix amt="0"/>
              </a:blip>
              <a:stretch>
                <a:fillRect l="0" t="-412445" r="0" b="-412444"/>
              </a:stretch>
            </a:blipFill>
          </p:spPr>
        </p:sp>
        <p:sp>
          <p:nvSpPr>
            <p:cNvPr name="TextBox 133" id="133"/>
            <p:cNvSpPr txBox="true"/>
            <p:nvPr/>
          </p:nvSpPr>
          <p:spPr>
            <a:xfrm>
              <a:off x="0" y="-9525"/>
              <a:ext cx="4354538" cy="193002"/>
            </a:xfrm>
            <a:prstGeom prst="rect">
              <a:avLst/>
            </a:prstGeom>
          </p:spPr>
          <p:txBody>
            <a:bodyPr anchor="ctr" rtlCol="false" tIns="0" lIns="0" bIns="0" rIns="0"/>
            <a:lstStyle/>
            <a:p>
              <a:pPr algn="l">
                <a:lnSpc>
                  <a:spcPts val="1203"/>
                </a:lnSpc>
              </a:pPr>
              <a:r>
                <a:rPr lang="en-US" b="true" sz="1003">
                  <a:solidFill>
                    <a:srgbClr val="F9FDFB"/>
                  </a:solidFill>
                  <a:latin typeface="Georgia Bold"/>
                  <a:ea typeface="Georgia Bold"/>
                  <a:cs typeface="Georgia Bold"/>
                  <a:sym typeface="Georgia Bold"/>
                </a:rPr>
                <a:t>If you stay healthy</a:t>
              </a:r>
            </a:p>
          </p:txBody>
        </p:sp>
      </p:grpSp>
      <p:grpSp>
        <p:nvGrpSpPr>
          <p:cNvPr name="Group 134" id="134"/>
          <p:cNvGrpSpPr/>
          <p:nvPr/>
        </p:nvGrpSpPr>
        <p:grpSpPr>
          <a:xfrm rot="0">
            <a:off x="421996" y="4422791"/>
            <a:ext cx="3265903" cy="289675"/>
            <a:chOff x="0" y="0"/>
            <a:chExt cx="4354538" cy="386234"/>
          </a:xfrm>
        </p:grpSpPr>
        <p:sp>
          <p:nvSpPr>
            <p:cNvPr name="Freeform 135" id="135"/>
            <p:cNvSpPr/>
            <p:nvPr/>
          </p:nvSpPr>
          <p:spPr>
            <a:xfrm flipH="false" flipV="false" rot="0">
              <a:off x="0" y="0"/>
              <a:ext cx="4354536" cy="386231"/>
            </a:xfrm>
            <a:custGeom>
              <a:avLst/>
              <a:gdLst/>
              <a:ahLst/>
              <a:cxnLst/>
              <a:rect r="r" b="b" t="t" l="l"/>
              <a:pathLst>
                <a:path h="386231" w="4354536">
                  <a:moveTo>
                    <a:pt x="0" y="0"/>
                  </a:moveTo>
                  <a:lnTo>
                    <a:pt x="4354536" y="0"/>
                  </a:lnTo>
                  <a:lnTo>
                    <a:pt x="4354536" y="386231"/>
                  </a:lnTo>
                  <a:lnTo>
                    <a:pt x="0" y="386231"/>
                  </a:lnTo>
                  <a:close/>
                </a:path>
              </a:pathLst>
            </a:custGeom>
            <a:blipFill>
              <a:blip r:embed="rId3">
                <a:alphaModFix amt="0"/>
              </a:blip>
              <a:stretch>
                <a:fillRect l="0" t="-175344" r="0" b="-164020"/>
              </a:stretch>
            </a:blipFill>
          </p:spPr>
        </p:sp>
        <p:sp>
          <p:nvSpPr>
            <p:cNvPr name="TextBox 136" id="136"/>
            <p:cNvSpPr txBox="true"/>
            <p:nvPr/>
          </p:nvSpPr>
          <p:spPr>
            <a:xfrm>
              <a:off x="0" y="-19050"/>
              <a:ext cx="4354538" cy="405284"/>
            </a:xfrm>
            <a:prstGeom prst="rect">
              <a:avLst/>
            </a:prstGeom>
          </p:spPr>
          <p:txBody>
            <a:bodyPr anchor="ctr" rtlCol="false" tIns="0" lIns="0" bIns="0" rIns="0"/>
            <a:lstStyle/>
            <a:p>
              <a:pPr algn="l">
                <a:lnSpc>
                  <a:spcPts val="1022"/>
                </a:lnSpc>
              </a:pPr>
              <a:r>
                <a:rPr lang="en-US" sz="852">
                  <a:solidFill>
                    <a:srgbClr val="1A4000"/>
                  </a:solidFill>
                  <a:latin typeface="Calibri (MS)"/>
                  <a:ea typeface="Calibri (MS)"/>
                  <a:cs typeface="Calibri (MS)"/>
                  <a:sym typeface="Calibri (MS)"/>
                </a:rPr>
                <a:t>Traditional: You're paying $14,000-$24,000/year in premiums whether you use the plan or not.</a:t>
              </a:r>
            </a:p>
          </p:txBody>
        </p:sp>
      </p:grpSp>
      <p:grpSp>
        <p:nvGrpSpPr>
          <p:cNvPr name="Group 137" id="137"/>
          <p:cNvGrpSpPr/>
          <p:nvPr/>
        </p:nvGrpSpPr>
        <p:grpSpPr>
          <a:xfrm rot="0">
            <a:off x="418814" y="4755861"/>
            <a:ext cx="3272276" cy="6372"/>
            <a:chOff x="0" y="0"/>
            <a:chExt cx="4363034" cy="8496"/>
          </a:xfrm>
        </p:grpSpPr>
        <p:sp>
          <p:nvSpPr>
            <p:cNvPr name="Freeform 138" id="138"/>
            <p:cNvSpPr/>
            <p:nvPr/>
          </p:nvSpPr>
          <p:spPr>
            <a:xfrm flipH="false" flipV="false" rot="0">
              <a:off x="4191" y="0"/>
              <a:ext cx="4354576" cy="8509"/>
            </a:xfrm>
            <a:custGeom>
              <a:avLst/>
              <a:gdLst/>
              <a:ahLst/>
              <a:cxnLst/>
              <a:rect r="r" b="b" t="t" l="l"/>
              <a:pathLst>
                <a:path h="8509" w="4354576">
                  <a:moveTo>
                    <a:pt x="0" y="0"/>
                  </a:moveTo>
                  <a:lnTo>
                    <a:pt x="4354576" y="0"/>
                  </a:lnTo>
                  <a:lnTo>
                    <a:pt x="4354576" y="8509"/>
                  </a:lnTo>
                  <a:lnTo>
                    <a:pt x="0" y="8509"/>
                  </a:lnTo>
                  <a:close/>
                </a:path>
              </a:pathLst>
            </a:custGeom>
            <a:solidFill>
              <a:srgbClr val="1A4000"/>
            </a:solidFill>
          </p:spPr>
        </p:sp>
      </p:grpSp>
      <p:grpSp>
        <p:nvGrpSpPr>
          <p:cNvPr name="Group 139" id="139"/>
          <p:cNvGrpSpPr/>
          <p:nvPr/>
        </p:nvGrpSpPr>
        <p:grpSpPr>
          <a:xfrm rot="0">
            <a:off x="421996" y="4784912"/>
            <a:ext cx="3265903" cy="289675"/>
            <a:chOff x="0" y="0"/>
            <a:chExt cx="4354538" cy="386234"/>
          </a:xfrm>
        </p:grpSpPr>
        <p:sp>
          <p:nvSpPr>
            <p:cNvPr name="Freeform 140" id="140"/>
            <p:cNvSpPr/>
            <p:nvPr/>
          </p:nvSpPr>
          <p:spPr>
            <a:xfrm flipH="false" flipV="false" rot="0">
              <a:off x="0" y="0"/>
              <a:ext cx="4354536" cy="386231"/>
            </a:xfrm>
            <a:custGeom>
              <a:avLst/>
              <a:gdLst/>
              <a:ahLst/>
              <a:cxnLst/>
              <a:rect r="r" b="b" t="t" l="l"/>
              <a:pathLst>
                <a:path h="386231" w="4354536">
                  <a:moveTo>
                    <a:pt x="0" y="0"/>
                  </a:moveTo>
                  <a:lnTo>
                    <a:pt x="4354536" y="0"/>
                  </a:lnTo>
                  <a:lnTo>
                    <a:pt x="4354536" y="386231"/>
                  </a:lnTo>
                  <a:lnTo>
                    <a:pt x="0" y="386231"/>
                  </a:lnTo>
                  <a:close/>
                </a:path>
              </a:pathLst>
            </a:custGeom>
            <a:blipFill>
              <a:blip r:embed="rId3">
                <a:alphaModFix amt="0"/>
              </a:blip>
              <a:stretch>
                <a:fillRect l="0" t="-175344" r="0" b="-164020"/>
              </a:stretch>
            </a:blipFill>
          </p:spPr>
        </p:sp>
        <p:sp>
          <p:nvSpPr>
            <p:cNvPr name="TextBox 141" id="141"/>
            <p:cNvSpPr txBox="true"/>
            <p:nvPr/>
          </p:nvSpPr>
          <p:spPr>
            <a:xfrm>
              <a:off x="0" y="-19050"/>
              <a:ext cx="4354538" cy="405284"/>
            </a:xfrm>
            <a:prstGeom prst="rect">
              <a:avLst/>
            </a:prstGeom>
          </p:spPr>
          <p:txBody>
            <a:bodyPr anchor="ctr" rtlCol="false" tIns="0" lIns="0" bIns="0" rIns="0"/>
            <a:lstStyle/>
            <a:p>
              <a:pPr algn="l">
                <a:lnSpc>
                  <a:spcPts val="1022"/>
                </a:lnSpc>
              </a:pPr>
              <a:r>
                <a:rPr lang="en-US" b="true" sz="852">
                  <a:solidFill>
                    <a:srgbClr val="235E52"/>
                  </a:solidFill>
                  <a:latin typeface="Calibri (MS) Bold"/>
                  <a:ea typeface="Calibri (MS) Bold"/>
                  <a:cs typeface="Calibri (MS) Bold"/>
                  <a:sym typeface="Calibri (MS) Bold"/>
                </a:rPr>
                <a:t>This plan: $5,000-$10,000/year. The money you didn't spend stays in your pocket — or your HSA.</a:t>
              </a:r>
            </a:p>
          </p:txBody>
        </p:sp>
      </p:grpSp>
      <p:grpSp>
        <p:nvGrpSpPr>
          <p:cNvPr name="Group 142" id="142"/>
          <p:cNvGrpSpPr/>
          <p:nvPr/>
        </p:nvGrpSpPr>
        <p:grpSpPr>
          <a:xfrm rot="0">
            <a:off x="3975097" y="3975097"/>
            <a:ext cx="3535509" cy="1186996"/>
            <a:chOff x="0" y="0"/>
            <a:chExt cx="4714011" cy="1582661"/>
          </a:xfrm>
        </p:grpSpPr>
        <p:sp>
          <p:nvSpPr>
            <p:cNvPr name="Freeform 143" id="143"/>
            <p:cNvSpPr/>
            <p:nvPr/>
          </p:nvSpPr>
          <p:spPr>
            <a:xfrm flipH="false" flipV="false" rot="0">
              <a:off x="8509" y="8509"/>
              <a:ext cx="4696968" cy="1565656"/>
            </a:xfrm>
            <a:custGeom>
              <a:avLst/>
              <a:gdLst/>
              <a:ahLst/>
              <a:cxnLst/>
              <a:rect r="r" b="b" t="t" l="l"/>
              <a:pathLst>
                <a:path h="1565656" w="4696968">
                  <a:moveTo>
                    <a:pt x="0" y="0"/>
                  </a:moveTo>
                  <a:lnTo>
                    <a:pt x="4696968" y="0"/>
                  </a:lnTo>
                  <a:lnTo>
                    <a:pt x="4696968" y="1565656"/>
                  </a:lnTo>
                  <a:lnTo>
                    <a:pt x="0" y="1565656"/>
                  </a:lnTo>
                  <a:close/>
                </a:path>
              </a:pathLst>
            </a:custGeom>
            <a:solidFill>
              <a:srgbClr val="FDF0F2"/>
            </a:solidFill>
          </p:spPr>
        </p:sp>
        <p:sp>
          <p:nvSpPr>
            <p:cNvPr name="Freeform 144" id="144"/>
            <p:cNvSpPr/>
            <p:nvPr/>
          </p:nvSpPr>
          <p:spPr>
            <a:xfrm flipH="false" flipV="false" rot="0">
              <a:off x="0" y="0"/>
              <a:ext cx="4713986" cy="1582674"/>
            </a:xfrm>
            <a:custGeom>
              <a:avLst/>
              <a:gdLst/>
              <a:ahLst/>
              <a:cxnLst/>
              <a:rect r="r" b="b" t="t" l="l"/>
              <a:pathLst>
                <a:path h="1582674" w="4713986">
                  <a:moveTo>
                    <a:pt x="8509" y="0"/>
                  </a:moveTo>
                  <a:lnTo>
                    <a:pt x="4705477" y="0"/>
                  </a:lnTo>
                  <a:cubicBezTo>
                    <a:pt x="4710176" y="0"/>
                    <a:pt x="4713986" y="3810"/>
                    <a:pt x="4713986" y="8509"/>
                  </a:cubicBezTo>
                  <a:lnTo>
                    <a:pt x="4713986" y="1574165"/>
                  </a:lnTo>
                  <a:cubicBezTo>
                    <a:pt x="4713986" y="1578864"/>
                    <a:pt x="4710176" y="1582674"/>
                    <a:pt x="4705477" y="1582674"/>
                  </a:cubicBezTo>
                  <a:lnTo>
                    <a:pt x="8509" y="1582674"/>
                  </a:lnTo>
                  <a:cubicBezTo>
                    <a:pt x="3810" y="1582674"/>
                    <a:pt x="0" y="1578864"/>
                    <a:pt x="0" y="1574165"/>
                  </a:cubicBezTo>
                  <a:lnTo>
                    <a:pt x="0" y="8509"/>
                  </a:lnTo>
                  <a:cubicBezTo>
                    <a:pt x="0" y="3810"/>
                    <a:pt x="3810" y="0"/>
                    <a:pt x="8509" y="0"/>
                  </a:cubicBezTo>
                  <a:moveTo>
                    <a:pt x="8509" y="17018"/>
                  </a:moveTo>
                  <a:lnTo>
                    <a:pt x="8509" y="8509"/>
                  </a:lnTo>
                  <a:lnTo>
                    <a:pt x="17018" y="8509"/>
                  </a:lnTo>
                  <a:lnTo>
                    <a:pt x="17018" y="1574165"/>
                  </a:lnTo>
                  <a:lnTo>
                    <a:pt x="8509" y="1574165"/>
                  </a:lnTo>
                  <a:lnTo>
                    <a:pt x="8509" y="1565656"/>
                  </a:lnTo>
                  <a:lnTo>
                    <a:pt x="4705477" y="1565656"/>
                  </a:lnTo>
                  <a:lnTo>
                    <a:pt x="4705477" y="1574165"/>
                  </a:lnTo>
                  <a:lnTo>
                    <a:pt x="4696968" y="1574165"/>
                  </a:lnTo>
                  <a:lnTo>
                    <a:pt x="4696968" y="8509"/>
                  </a:lnTo>
                  <a:lnTo>
                    <a:pt x="4705477" y="8509"/>
                  </a:lnTo>
                  <a:lnTo>
                    <a:pt x="4705477" y="17018"/>
                  </a:lnTo>
                  <a:lnTo>
                    <a:pt x="8509" y="17018"/>
                  </a:lnTo>
                  <a:close/>
                </a:path>
              </a:pathLst>
            </a:custGeom>
            <a:solidFill>
              <a:srgbClr val="F0C0C0"/>
            </a:solidFill>
          </p:spPr>
        </p:sp>
      </p:grpSp>
      <p:grpSp>
        <p:nvGrpSpPr>
          <p:cNvPr name="Group 145" id="145"/>
          <p:cNvGrpSpPr/>
          <p:nvPr/>
        </p:nvGrpSpPr>
        <p:grpSpPr>
          <a:xfrm rot="0">
            <a:off x="3975097" y="3975097"/>
            <a:ext cx="3535509" cy="324650"/>
            <a:chOff x="0" y="0"/>
            <a:chExt cx="4714011" cy="432867"/>
          </a:xfrm>
        </p:grpSpPr>
        <p:sp>
          <p:nvSpPr>
            <p:cNvPr name="Freeform 146" id="146"/>
            <p:cNvSpPr/>
            <p:nvPr/>
          </p:nvSpPr>
          <p:spPr>
            <a:xfrm flipH="false" flipV="false" rot="0">
              <a:off x="8509" y="8509"/>
              <a:ext cx="4696968" cy="415925"/>
            </a:xfrm>
            <a:custGeom>
              <a:avLst/>
              <a:gdLst/>
              <a:ahLst/>
              <a:cxnLst/>
              <a:rect r="r" b="b" t="t" l="l"/>
              <a:pathLst>
                <a:path h="415925" w="4696968">
                  <a:moveTo>
                    <a:pt x="0" y="0"/>
                  </a:moveTo>
                  <a:lnTo>
                    <a:pt x="4696968" y="0"/>
                  </a:lnTo>
                  <a:lnTo>
                    <a:pt x="4696968" y="415925"/>
                  </a:lnTo>
                  <a:lnTo>
                    <a:pt x="0" y="415925"/>
                  </a:lnTo>
                  <a:close/>
                </a:path>
              </a:pathLst>
            </a:custGeom>
            <a:solidFill>
              <a:srgbClr val="7A2020"/>
            </a:solidFill>
          </p:spPr>
        </p:sp>
        <p:sp>
          <p:nvSpPr>
            <p:cNvPr name="Freeform 147" id="147"/>
            <p:cNvSpPr/>
            <p:nvPr/>
          </p:nvSpPr>
          <p:spPr>
            <a:xfrm flipH="false" flipV="false" rot="0">
              <a:off x="0" y="0"/>
              <a:ext cx="4713986" cy="432943"/>
            </a:xfrm>
            <a:custGeom>
              <a:avLst/>
              <a:gdLst/>
              <a:ahLst/>
              <a:cxnLst/>
              <a:rect r="r" b="b" t="t" l="l"/>
              <a:pathLst>
                <a:path h="432943" w="4713986">
                  <a:moveTo>
                    <a:pt x="8509" y="0"/>
                  </a:moveTo>
                  <a:lnTo>
                    <a:pt x="4705477" y="0"/>
                  </a:lnTo>
                  <a:cubicBezTo>
                    <a:pt x="4710176" y="0"/>
                    <a:pt x="4713986" y="3810"/>
                    <a:pt x="4713986" y="8509"/>
                  </a:cubicBezTo>
                  <a:lnTo>
                    <a:pt x="4713986" y="424434"/>
                  </a:lnTo>
                  <a:cubicBezTo>
                    <a:pt x="4713986" y="429133"/>
                    <a:pt x="4710176" y="432943"/>
                    <a:pt x="4705477" y="432943"/>
                  </a:cubicBezTo>
                  <a:lnTo>
                    <a:pt x="8509" y="432943"/>
                  </a:lnTo>
                  <a:cubicBezTo>
                    <a:pt x="3810" y="432943"/>
                    <a:pt x="0" y="429133"/>
                    <a:pt x="0" y="424434"/>
                  </a:cubicBezTo>
                  <a:lnTo>
                    <a:pt x="0" y="8509"/>
                  </a:lnTo>
                  <a:cubicBezTo>
                    <a:pt x="0" y="3810"/>
                    <a:pt x="3810" y="0"/>
                    <a:pt x="8509" y="0"/>
                  </a:cubicBezTo>
                  <a:moveTo>
                    <a:pt x="8509" y="17018"/>
                  </a:moveTo>
                  <a:lnTo>
                    <a:pt x="8509" y="8509"/>
                  </a:lnTo>
                  <a:lnTo>
                    <a:pt x="17018" y="8509"/>
                  </a:lnTo>
                  <a:lnTo>
                    <a:pt x="17018" y="424434"/>
                  </a:lnTo>
                  <a:lnTo>
                    <a:pt x="8509" y="424434"/>
                  </a:lnTo>
                  <a:lnTo>
                    <a:pt x="8509" y="415925"/>
                  </a:lnTo>
                  <a:lnTo>
                    <a:pt x="4705477" y="415925"/>
                  </a:lnTo>
                  <a:lnTo>
                    <a:pt x="4705477" y="424434"/>
                  </a:lnTo>
                  <a:lnTo>
                    <a:pt x="4696968" y="424434"/>
                  </a:lnTo>
                  <a:lnTo>
                    <a:pt x="4696968" y="8509"/>
                  </a:lnTo>
                  <a:lnTo>
                    <a:pt x="4705477" y="8509"/>
                  </a:lnTo>
                  <a:lnTo>
                    <a:pt x="4705477" y="17018"/>
                  </a:lnTo>
                  <a:lnTo>
                    <a:pt x="8509" y="17018"/>
                  </a:lnTo>
                  <a:close/>
                </a:path>
              </a:pathLst>
            </a:custGeom>
            <a:solidFill>
              <a:srgbClr val="7A2020"/>
            </a:solidFill>
          </p:spPr>
        </p:sp>
      </p:grpSp>
      <p:grpSp>
        <p:nvGrpSpPr>
          <p:cNvPr name="Group 148" id="148"/>
          <p:cNvGrpSpPr/>
          <p:nvPr/>
        </p:nvGrpSpPr>
        <p:grpSpPr>
          <a:xfrm rot="0">
            <a:off x="4109895" y="4018159"/>
            <a:ext cx="3265903" cy="110090"/>
            <a:chOff x="0" y="0"/>
            <a:chExt cx="4354538" cy="146787"/>
          </a:xfrm>
        </p:grpSpPr>
        <p:sp>
          <p:nvSpPr>
            <p:cNvPr name="Freeform 149" id="149"/>
            <p:cNvSpPr/>
            <p:nvPr/>
          </p:nvSpPr>
          <p:spPr>
            <a:xfrm flipH="false" flipV="false" rot="0">
              <a:off x="0" y="0"/>
              <a:ext cx="4354536" cy="146782"/>
            </a:xfrm>
            <a:custGeom>
              <a:avLst/>
              <a:gdLst/>
              <a:ahLst/>
              <a:cxnLst/>
              <a:rect r="r" b="b" t="t" l="l"/>
              <a:pathLst>
                <a:path h="146782" w="4354536">
                  <a:moveTo>
                    <a:pt x="0" y="0"/>
                  </a:moveTo>
                  <a:lnTo>
                    <a:pt x="4354536" y="0"/>
                  </a:lnTo>
                  <a:lnTo>
                    <a:pt x="4354536" y="146782"/>
                  </a:lnTo>
                  <a:lnTo>
                    <a:pt x="0" y="146782"/>
                  </a:lnTo>
                  <a:close/>
                </a:path>
              </a:pathLst>
            </a:custGeom>
            <a:blipFill>
              <a:blip r:embed="rId3">
                <a:alphaModFix amt="0"/>
              </a:blip>
              <a:stretch>
                <a:fillRect l="0" t="-528054" r="0" b="-528057"/>
              </a:stretch>
            </a:blipFill>
          </p:spPr>
        </p:sp>
        <p:sp>
          <p:nvSpPr>
            <p:cNvPr name="TextBox 150" id="150"/>
            <p:cNvSpPr txBox="true"/>
            <p:nvPr/>
          </p:nvSpPr>
          <p:spPr>
            <a:xfrm>
              <a:off x="0" y="-19050"/>
              <a:ext cx="4354538" cy="165837"/>
            </a:xfrm>
            <a:prstGeom prst="rect">
              <a:avLst/>
            </a:prstGeom>
          </p:spPr>
          <p:txBody>
            <a:bodyPr anchor="ctr" rtlCol="false" tIns="0" lIns="0" bIns="0" rIns="0"/>
            <a:lstStyle/>
            <a:p>
              <a:pPr algn="l">
                <a:lnSpc>
                  <a:spcPts val="722"/>
                </a:lnSpc>
              </a:pPr>
              <a:r>
                <a:rPr lang="en-US" b="true" sz="601" spc="150">
                  <a:solidFill>
                    <a:srgbClr val="F9FDFB"/>
                  </a:solidFill>
                  <a:latin typeface="Calibri (MS) Bold"/>
                  <a:ea typeface="Calibri (MS) Bold"/>
                  <a:cs typeface="Calibri (MS) Bold"/>
                  <a:sym typeface="Calibri (MS) Bold"/>
                </a:rPr>
                <a:t>SCENARIO 2</a:t>
              </a:r>
            </a:p>
          </p:txBody>
        </p:sp>
      </p:grpSp>
      <p:grpSp>
        <p:nvGrpSpPr>
          <p:cNvPr name="Group 151" id="151"/>
          <p:cNvGrpSpPr/>
          <p:nvPr/>
        </p:nvGrpSpPr>
        <p:grpSpPr>
          <a:xfrm rot="0">
            <a:off x="4109895" y="4137422"/>
            <a:ext cx="3265903" cy="137608"/>
            <a:chOff x="0" y="0"/>
            <a:chExt cx="4354538" cy="183477"/>
          </a:xfrm>
        </p:grpSpPr>
        <p:sp>
          <p:nvSpPr>
            <p:cNvPr name="Freeform 152" id="152"/>
            <p:cNvSpPr/>
            <p:nvPr/>
          </p:nvSpPr>
          <p:spPr>
            <a:xfrm flipH="false" flipV="false" rot="0">
              <a:off x="0" y="0"/>
              <a:ext cx="4354536" cy="183478"/>
            </a:xfrm>
            <a:custGeom>
              <a:avLst/>
              <a:gdLst/>
              <a:ahLst/>
              <a:cxnLst/>
              <a:rect r="r" b="b" t="t" l="l"/>
              <a:pathLst>
                <a:path h="183478" w="4354536">
                  <a:moveTo>
                    <a:pt x="0" y="0"/>
                  </a:moveTo>
                  <a:lnTo>
                    <a:pt x="4354536" y="0"/>
                  </a:lnTo>
                  <a:lnTo>
                    <a:pt x="4354536" y="183478"/>
                  </a:lnTo>
                  <a:lnTo>
                    <a:pt x="0" y="183478"/>
                  </a:lnTo>
                  <a:close/>
                </a:path>
              </a:pathLst>
            </a:custGeom>
            <a:blipFill>
              <a:blip r:embed="rId3">
                <a:alphaModFix amt="0"/>
              </a:blip>
              <a:stretch>
                <a:fillRect l="0" t="-412445" r="0" b="-412444"/>
              </a:stretch>
            </a:blipFill>
          </p:spPr>
        </p:sp>
        <p:sp>
          <p:nvSpPr>
            <p:cNvPr name="TextBox 153" id="153"/>
            <p:cNvSpPr txBox="true"/>
            <p:nvPr/>
          </p:nvSpPr>
          <p:spPr>
            <a:xfrm>
              <a:off x="0" y="-9525"/>
              <a:ext cx="4354538" cy="193002"/>
            </a:xfrm>
            <a:prstGeom prst="rect">
              <a:avLst/>
            </a:prstGeom>
          </p:spPr>
          <p:txBody>
            <a:bodyPr anchor="ctr" rtlCol="false" tIns="0" lIns="0" bIns="0" rIns="0"/>
            <a:lstStyle/>
            <a:p>
              <a:pPr algn="l">
                <a:lnSpc>
                  <a:spcPts val="1203"/>
                </a:lnSpc>
              </a:pPr>
              <a:r>
                <a:rPr lang="en-US" b="true" sz="1003">
                  <a:solidFill>
                    <a:srgbClr val="F9FDFB"/>
                  </a:solidFill>
                  <a:latin typeface="Georgia Bold"/>
                  <a:ea typeface="Georgia Bold"/>
                  <a:cs typeface="Georgia Bold"/>
                  <a:sym typeface="Georgia Bold"/>
                </a:rPr>
                <a:t>If something serious happens</a:t>
              </a:r>
            </a:p>
          </p:txBody>
        </p:sp>
      </p:grpSp>
      <p:grpSp>
        <p:nvGrpSpPr>
          <p:cNvPr name="Group 154" id="154"/>
          <p:cNvGrpSpPr/>
          <p:nvPr/>
        </p:nvGrpSpPr>
        <p:grpSpPr>
          <a:xfrm rot="0">
            <a:off x="4082382" y="4422791"/>
            <a:ext cx="3265903" cy="289675"/>
            <a:chOff x="0" y="0"/>
            <a:chExt cx="4354538" cy="386234"/>
          </a:xfrm>
        </p:grpSpPr>
        <p:sp>
          <p:nvSpPr>
            <p:cNvPr name="Freeform 155" id="155"/>
            <p:cNvSpPr/>
            <p:nvPr/>
          </p:nvSpPr>
          <p:spPr>
            <a:xfrm flipH="false" flipV="false" rot="0">
              <a:off x="0" y="0"/>
              <a:ext cx="4354536" cy="386231"/>
            </a:xfrm>
            <a:custGeom>
              <a:avLst/>
              <a:gdLst/>
              <a:ahLst/>
              <a:cxnLst/>
              <a:rect r="r" b="b" t="t" l="l"/>
              <a:pathLst>
                <a:path h="386231" w="4354536">
                  <a:moveTo>
                    <a:pt x="0" y="0"/>
                  </a:moveTo>
                  <a:lnTo>
                    <a:pt x="4354536" y="0"/>
                  </a:lnTo>
                  <a:lnTo>
                    <a:pt x="4354536" y="386231"/>
                  </a:lnTo>
                  <a:lnTo>
                    <a:pt x="0" y="386231"/>
                  </a:lnTo>
                  <a:close/>
                </a:path>
              </a:pathLst>
            </a:custGeom>
            <a:blipFill>
              <a:blip r:embed="rId3">
                <a:alphaModFix amt="0"/>
              </a:blip>
              <a:stretch>
                <a:fillRect l="0" t="-175344" r="0" b="-164020"/>
              </a:stretch>
            </a:blipFill>
          </p:spPr>
        </p:sp>
        <p:sp>
          <p:nvSpPr>
            <p:cNvPr name="TextBox 156" id="156"/>
            <p:cNvSpPr txBox="true"/>
            <p:nvPr/>
          </p:nvSpPr>
          <p:spPr>
            <a:xfrm>
              <a:off x="0" y="-19050"/>
              <a:ext cx="4354538" cy="405284"/>
            </a:xfrm>
            <a:prstGeom prst="rect">
              <a:avLst/>
            </a:prstGeom>
          </p:spPr>
          <p:txBody>
            <a:bodyPr anchor="ctr" rtlCol="false" tIns="0" lIns="0" bIns="0" rIns="0"/>
            <a:lstStyle/>
            <a:p>
              <a:pPr algn="l">
                <a:lnSpc>
                  <a:spcPts val="1022"/>
                </a:lnSpc>
              </a:pPr>
              <a:r>
                <a:rPr lang="en-US" sz="852">
                  <a:solidFill>
                    <a:srgbClr val="1A4000"/>
                  </a:solidFill>
                  <a:latin typeface="Calibri (MS)"/>
                  <a:ea typeface="Calibri (MS)"/>
                  <a:cs typeface="Calibri (MS)"/>
                  <a:sym typeface="Calibri (MS)"/>
                </a:rPr>
                <a:t>Traditional: You'd still pay your deductible + coinsurance. A $60,000 surgery could cost $10,000-$18,000 out-of-pocket.</a:t>
              </a:r>
            </a:p>
          </p:txBody>
        </p:sp>
      </p:grpSp>
      <p:grpSp>
        <p:nvGrpSpPr>
          <p:cNvPr name="Group 157" id="157"/>
          <p:cNvGrpSpPr/>
          <p:nvPr/>
        </p:nvGrpSpPr>
        <p:grpSpPr>
          <a:xfrm rot="0">
            <a:off x="4106713" y="4755861"/>
            <a:ext cx="3272276" cy="6372"/>
            <a:chOff x="0" y="0"/>
            <a:chExt cx="4363034" cy="8496"/>
          </a:xfrm>
        </p:grpSpPr>
        <p:sp>
          <p:nvSpPr>
            <p:cNvPr name="Freeform 158" id="158"/>
            <p:cNvSpPr/>
            <p:nvPr/>
          </p:nvSpPr>
          <p:spPr>
            <a:xfrm flipH="false" flipV="false" rot="0">
              <a:off x="4191" y="0"/>
              <a:ext cx="4354576" cy="8509"/>
            </a:xfrm>
            <a:custGeom>
              <a:avLst/>
              <a:gdLst/>
              <a:ahLst/>
              <a:cxnLst/>
              <a:rect r="r" b="b" t="t" l="l"/>
              <a:pathLst>
                <a:path h="8509" w="4354576">
                  <a:moveTo>
                    <a:pt x="0" y="0"/>
                  </a:moveTo>
                  <a:lnTo>
                    <a:pt x="4354576" y="0"/>
                  </a:lnTo>
                  <a:lnTo>
                    <a:pt x="4354576" y="8509"/>
                  </a:lnTo>
                  <a:lnTo>
                    <a:pt x="0" y="8509"/>
                  </a:lnTo>
                  <a:close/>
                </a:path>
              </a:pathLst>
            </a:custGeom>
            <a:solidFill>
              <a:srgbClr val="1A4000"/>
            </a:solidFill>
          </p:spPr>
        </p:sp>
      </p:grpSp>
      <p:grpSp>
        <p:nvGrpSpPr>
          <p:cNvPr name="Group 159" id="159"/>
          <p:cNvGrpSpPr/>
          <p:nvPr/>
        </p:nvGrpSpPr>
        <p:grpSpPr>
          <a:xfrm rot="0">
            <a:off x="4109895" y="4784912"/>
            <a:ext cx="3265903" cy="289675"/>
            <a:chOff x="0" y="0"/>
            <a:chExt cx="4354538" cy="386234"/>
          </a:xfrm>
        </p:grpSpPr>
        <p:sp>
          <p:nvSpPr>
            <p:cNvPr name="Freeform 160" id="160"/>
            <p:cNvSpPr/>
            <p:nvPr/>
          </p:nvSpPr>
          <p:spPr>
            <a:xfrm flipH="false" flipV="false" rot="0">
              <a:off x="0" y="0"/>
              <a:ext cx="4354536" cy="386231"/>
            </a:xfrm>
            <a:custGeom>
              <a:avLst/>
              <a:gdLst/>
              <a:ahLst/>
              <a:cxnLst/>
              <a:rect r="r" b="b" t="t" l="l"/>
              <a:pathLst>
                <a:path h="386231" w="4354536">
                  <a:moveTo>
                    <a:pt x="0" y="0"/>
                  </a:moveTo>
                  <a:lnTo>
                    <a:pt x="4354536" y="0"/>
                  </a:lnTo>
                  <a:lnTo>
                    <a:pt x="4354536" y="386231"/>
                  </a:lnTo>
                  <a:lnTo>
                    <a:pt x="0" y="386231"/>
                  </a:lnTo>
                  <a:close/>
                </a:path>
              </a:pathLst>
            </a:custGeom>
            <a:blipFill>
              <a:blip r:embed="rId3">
                <a:alphaModFix amt="0"/>
              </a:blip>
              <a:stretch>
                <a:fillRect l="0" t="-175344" r="0" b="-164020"/>
              </a:stretch>
            </a:blipFill>
          </p:spPr>
        </p:sp>
        <p:sp>
          <p:nvSpPr>
            <p:cNvPr name="TextBox 161" id="161"/>
            <p:cNvSpPr txBox="true"/>
            <p:nvPr/>
          </p:nvSpPr>
          <p:spPr>
            <a:xfrm>
              <a:off x="0" y="-19050"/>
              <a:ext cx="4354538" cy="405284"/>
            </a:xfrm>
            <a:prstGeom prst="rect">
              <a:avLst/>
            </a:prstGeom>
          </p:spPr>
          <p:txBody>
            <a:bodyPr anchor="ctr" rtlCol="false" tIns="0" lIns="0" bIns="0" rIns="0"/>
            <a:lstStyle/>
            <a:p>
              <a:pPr algn="l">
                <a:lnSpc>
                  <a:spcPts val="1022"/>
                </a:lnSpc>
              </a:pPr>
              <a:r>
                <a:rPr lang="en-US" b="true" sz="852">
                  <a:solidFill>
                    <a:srgbClr val="3B5F72"/>
                  </a:solidFill>
                  <a:latin typeface="Calibri (MS) Bold"/>
                  <a:ea typeface="Calibri (MS) Bold"/>
                  <a:cs typeface="Calibri (MS) Bold"/>
                  <a:sym typeface="Calibri (MS) Bold"/>
                </a:rPr>
                <a:t>This plan: your MRA is your ceiling. Hit it, and the community shares in eligible expenses at 100% — often thousands less.</a:t>
              </a:r>
            </a:p>
          </p:txBody>
        </p:sp>
      </p:grpSp>
      <p:grpSp>
        <p:nvGrpSpPr>
          <p:cNvPr name="Group 162" id="162"/>
          <p:cNvGrpSpPr/>
          <p:nvPr/>
        </p:nvGrpSpPr>
        <p:grpSpPr>
          <a:xfrm rot="0">
            <a:off x="287198" y="5374110"/>
            <a:ext cx="7223417" cy="582949"/>
            <a:chOff x="0" y="0"/>
            <a:chExt cx="9631223" cy="777265"/>
          </a:xfrm>
        </p:grpSpPr>
        <p:sp>
          <p:nvSpPr>
            <p:cNvPr name="Freeform 163" id="163"/>
            <p:cNvSpPr/>
            <p:nvPr/>
          </p:nvSpPr>
          <p:spPr>
            <a:xfrm flipH="false" flipV="false" rot="0">
              <a:off x="8509" y="9422"/>
              <a:ext cx="9614154" cy="758380"/>
            </a:xfrm>
            <a:custGeom>
              <a:avLst/>
              <a:gdLst/>
              <a:ahLst/>
              <a:cxnLst/>
              <a:rect r="r" b="b" t="t" l="l"/>
              <a:pathLst>
                <a:path h="758380" w="9614154">
                  <a:moveTo>
                    <a:pt x="0" y="0"/>
                  </a:moveTo>
                  <a:lnTo>
                    <a:pt x="9614154" y="0"/>
                  </a:lnTo>
                  <a:lnTo>
                    <a:pt x="9614154" y="758379"/>
                  </a:lnTo>
                  <a:lnTo>
                    <a:pt x="0" y="758379"/>
                  </a:lnTo>
                  <a:close/>
                </a:path>
              </a:pathLst>
            </a:custGeom>
            <a:solidFill>
              <a:srgbClr val="1D5548"/>
            </a:solidFill>
          </p:spPr>
        </p:sp>
        <p:sp>
          <p:nvSpPr>
            <p:cNvPr name="Freeform 164" id="164"/>
            <p:cNvSpPr/>
            <p:nvPr/>
          </p:nvSpPr>
          <p:spPr>
            <a:xfrm flipH="false" flipV="false" rot="0">
              <a:off x="0" y="0"/>
              <a:ext cx="9631172" cy="777223"/>
            </a:xfrm>
            <a:custGeom>
              <a:avLst/>
              <a:gdLst/>
              <a:ahLst/>
              <a:cxnLst/>
              <a:rect r="r" b="b" t="t" l="l"/>
              <a:pathLst>
                <a:path h="777223" w="9631172">
                  <a:moveTo>
                    <a:pt x="8509" y="0"/>
                  </a:moveTo>
                  <a:lnTo>
                    <a:pt x="9622663" y="0"/>
                  </a:lnTo>
                  <a:cubicBezTo>
                    <a:pt x="9627362" y="0"/>
                    <a:pt x="9631172" y="4219"/>
                    <a:pt x="9631172" y="9422"/>
                  </a:cubicBezTo>
                  <a:lnTo>
                    <a:pt x="9631172" y="767801"/>
                  </a:lnTo>
                  <a:cubicBezTo>
                    <a:pt x="9631172" y="773004"/>
                    <a:pt x="9627362" y="777223"/>
                    <a:pt x="9622663" y="777223"/>
                  </a:cubicBezTo>
                  <a:lnTo>
                    <a:pt x="8509" y="777223"/>
                  </a:lnTo>
                  <a:cubicBezTo>
                    <a:pt x="3810" y="777223"/>
                    <a:pt x="0" y="773004"/>
                    <a:pt x="0" y="767801"/>
                  </a:cubicBezTo>
                  <a:lnTo>
                    <a:pt x="0" y="9422"/>
                  </a:lnTo>
                  <a:cubicBezTo>
                    <a:pt x="0" y="4219"/>
                    <a:pt x="3810" y="0"/>
                    <a:pt x="8509" y="0"/>
                  </a:cubicBezTo>
                  <a:moveTo>
                    <a:pt x="8509" y="18843"/>
                  </a:moveTo>
                  <a:lnTo>
                    <a:pt x="8509" y="9422"/>
                  </a:lnTo>
                  <a:lnTo>
                    <a:pt x="17018" y="9422"/>
                  </a:lnTo>
                  <a:lnTo>
                    <a:pt x="17018" y="767801"/>
                  </a:lnTo>
                  <a:lnTo>
                    <a:pt x="8509" y="767801"/>
                  </a:lnTo>
                  <a:lnTo>
                    <a:pt x="8509" y="758380"/>
                  </a:lnTo>
                  <a:lnTo>
                    <a:pt x="9622663" y="758380"/>
                  </a:lnTo>
                  <a:lnTo>
                    <a:pt x="9622663" y="767801"/>
                  </a:lnTo>
                  <a:lnTo>
                    <a:pt x="9614154" y="767801"/>
                  </a:lnTo>
                  <a:lnTo>
                    <a:pt x="9614154" y="9422"/>
                  </a:lnTo>
                  <a:lnTo>
                    <a:pt x="9622663" y="9422"/>
                  </a:lnTo>
                  <a:lnTo>
                    <a:pt x="9622663" y="18843"/>
                  </a:lnTo>
                  <a:lnTo>
                    <a:pt x="8509" y="18843"/>
                  </a:lnTo>
                  <a:close/>
                </a:path>
              </a:pathLst>
            </a:custGeom>
            <a:solidFill>
              <a:srgbClr val="1D5548"/>
            </a:solidFill>
          </p:spPr>
        </p:sp>
      </p:grpSp>
      <p:grpSp>
        <p:nvGrpSpPr>
          <p:cNvPr name="Group 165" id="165"/>
          <p:cNvGrpSpPr/>
          <p:nvPr/>
        </p:nvGrpSpPr>
        <p:grpSpPr>
          <a:xfrm rot="0">
            <a:off x="287198" y="5374110"/>
            <a:ext cx="67789" cy="526475"/>
            <a:chOff x="0" y="0"/>
            <a:chExt cx="90386" cy="701967"/>
          </a:xfrm>
        </p:grpSpPr>
        <p:sp>
          <p:nvSpPr>
            <p:cNvPr name="Freeform 166" id="166"/>
            <p:cNvSpPr/>
            <p:nvPr/>
          </p:nvSpPr>
          <p:spPr>
            <a:xfrm flipH="false" flipV="false" rot="0">
              <a:off x="8509" y="8509"/>
              <a:ext cx="73406" cy="684911"/>
            </a:xfrm>
            <a:custGeom>
              <a:avLst/>
              <a:gdLst/>
              <a:ahLst/>
              <a:cxnLst/>
              <a:rect r="r" b="b" t="t" l="l"/>
              <a:pathLst>
                <a:path h="684911" w="73406">
                  <a:moveTo>
                    <a:pt x="0" y="0"/>
                  </a:moveTo>
                  <a:lnTo>
                    <a:pt x="73406" y="0"/>
                  </a:lnTo>
                  <a:lnTo>
                    <a:pt x="73406" y="684911"/>
                  </a:lnTo>
                  <a:lnTo>
                    <a:pt x="0" y="684911"/>
                  </a:lnTo>
                  <a:close/>
                </a:path>
              </a:pathLst>
            </a:custGeom>
            <a:solidFill>
              <a:srgbClr val="E88A9B"/>
            </a:solidFill>
          </p:spPr>
        </p:sp>
        <p:sp>
          <p:nvSpPr>
            <p:cNvPr name="Freeform 167" id="167"/>
            <p:cNvSpPr/>
            <p:nvPr/>
          </p:nvSpPr>
          <p:spPr>
            <a:xfrm flipH="false" flipV="false" rot="0">
              <a:off x="0" y="0"/>
              <a:ext cx="90424" cy="701929"/>
            </a:xfrm>
            <a:custGeom>
              <a:avLst/>
              <a:gdLst/>
              <a:ahLst/>
              <a:cxnLst/>
              <a:rect r="r" b="b" t="t" l="l"/>
              <a:pathLst>
                <a:path h="701929" w="90424">
                  <a:moveTo>
                    <a:pt x="8509" y="0"/>
                  </a:moveTo>
                  <a:lnTo>
                    <a:pt x="81915" y="0"/>
                  </a:lnTo>
                  <a:cubicBezTo>
                    <a:pt x="86614" y="0"/>
                    <a:pt x="90424" y="3810"/>
                    <a:pt x="90424" y="8509"/>
                  </a:cubicBezTo>
                  <a:lnTo>
                    <a:pt x="90424" y="693420"/>
                  </a:lnTo>
                  <a:cubicBezTo>
                    <a:pt x="90424" y="698119"/>
                    <a:pt x="86614" y="701929"/>
                    <a:pt x="81915" y="701929"/>
                  </a:cubicBezTo>
                  <a:lnTo>
                    <a:pt x="8509" y="701929"/>
                  </a:lnTo>
                  <a:cubicBezTo>
                    <a:pt x="3810" y="701929"/>
                    <a:pt x="0" y="698119"/>
                    <a:pt x="0" y="693420"/>
                  </a:cubicBezTo>
                  <a:lnTo>
                    <a:pt x="0" y="8509"/>
                  </a:lnTo>
                  <a:cubicBezTo>
                    <a:pt x="0" y="3810"/>
                    <a:pt x="3810" y="0"/>
                    <a:pt x="8509" y="0"/>
                  </a:cubicBezTo>
                  <a:moveTo>
                    <a:pt x="8509" y="17018"/>
                  </a:moveTo>
                  <a:lnTo>
                    <a:pt x="8509" y="8509"/>
                  </a:lnTo>
                  <a:lnTo>
                    <a:pt x="17018" y="8509"/>
                  </a:lnTo>
                  <a:lnTo>
                    <a:pt x="17018" y="693420"/>
                  </a:lnTo>
                  <a:lnTo>
                    <a:pt x="8509" y="693420"/>
                  </a:lnTo>
                  <a:lnTo>
                    <a:pt x="8509" y="684911"/>
                  </a:lnTo>
                  <a:lnTo>
                    <a:pt x="81915" y="684911"/>
                  </a:lnTo>
                  <a:lnTo>
                    <a:pt x="81915" y="693420"/>
                  </a:lnTo>
                  <a:lnTo>
                    <a:pt x="73406" y="693420"/>
                  </a:lnTo>
                  <a:lnTo>
                    <a:pt x="73406" y="8509"/>
                  </a:lnTo>
                  <a:lnTo>
                    <a:pt x="81915" y="8509"/>
                  </a:lnTo>
                  <a:lnTo>
                    <a:pt x="81915" y="17018"/>
                  </a:lnTo>
                  <a:lnTo>
                    <a:pt x="8509" y="17018"/>
                  </a:lnTo>
                  <a:close/>
                </a:path>
              </a:pathLst>
            </a:custGeom>
            <a:solidFill>
              <a:srgbClr val="E88A9B"/>
            </a:solidFill>
          </p:spPr>
        </p:sp>
      </p:grpSp>
      <p:grpSp>
        <p:nvGrpSpPr>
          <p:cNvPr name="Group 168" id="168"/>
          <p:cNvGrpSpPr/>
          <p:nvPr/>
        </p:nvGrpSpPr>
        <p:grpSpPr>
          <a:xfrm rot="0">
            <a:off x="360588" y="5439178"/>
            <a:ext cx="7180345" cy="977948"/>
            <a:chOff x="0" y="0"/>
            <a:chExt cx="9573793" cy="1303931"/>
          </a:xfrm>
        </p:grpSpPr>
        <p:sp>
          <p:nvSpPr>
            <p:cNvPr name="Freeform 169" id="169"/>
            <p:cNvSpPr/>
            <p:nvPr/>
          </p:nvSpPr>
          <p:spPr>
            <a:xfrm flipH="false" flipV="false" rot="0">
              <a:off x="0" y="0"/>
              <a:ext cx="9573799" cy="1303931"/>
            </a:xfrm>
            <a:custGeom>
              <a:avLst/>
              <a:gdLst/>
              <a:ahLst/>
              <a:cxnLst/>
              <a:rect r="r" b="b" t="t" l="l"/>
              <a:pathLst>
                <a:path h="1303931" w="9573799">
                  <a:moveTo>
                    <a:pt x="0" y="0"/>
                  </a:moveTo>
                  <a:lnTo>
                    <a:pt x="9573799" y="0"/>
                  </a:lnTo>
                  <a:lnTo>
                    <a:pt x="9573799" y="1303931"/>
                  </a:lnTo>
                  <a:lnTo>
                    <a:pt x="0" y="1303931"/>
                  </a:lnTo>
                  <a:close/>
                </a:path>
              </a:pathLst>
            </a:custGeom>
            <a:blipFill>
              <a:blip r:embed="rId3">
                <a:alphaModFix amt="0"/>
              </a:blip>
              <a:stretch>
                <a:fillRect l="0" t="-119740" r="1877" b="-61015"/>
              </a:stretch>
            </a:blipFill>
          </p:spPr>
        </p:sp>
        <p:sp>
          <p:nvSpPr>
            <p:cNvPr name="TextBox 170" id="170"/>
            <p:cNvSpPr txBox="true"/>
            <p:nvPr/>
          </p:nvSpPr>
          <p:spPr>
            <a:xfrm>
              <a:off x="0" y="-19050"/>
              <a:ext cx="9573793" cy="1322981"/>
            </a:xfrm>
            <a:prstGeom prst="rect">
              <a:avLst/>
            </a:prstGeom>
          </p:spPr>
          <p:txBody>
            <a:bodyPr anchor="ctr" rtlCol="false" tIns="0" lIns="0" bIns="0" rIns="0"/>
            <a:lstStyle/>
            <a:p>
              <a:pPr algn="l">
                <a:lnSpc>
                  <a:spcPts val="1083"/>
                </a:lnSpc>
              </a:pPr>
              <a:r>
                <a:rPr lang="en-US" sz="902">
                  <a:solidFill>
                    <a:srgbClr val="F9FDFB"/>
                  </a:solidFill>
                  <a:latin typeface="Calibri (MS)"/>
                  <a:ea typeface="Calibri (MS)"/>
                  <a:cs typeface="Calibri (MS)"/>
                  <a:sym typeface="Calibri (MS)"/>
                </a:rPr>
                <a:t>The paradox explained: Traditional plans are not actually priced around rare emergencies or catastrophic medical events. They are largely designed to fund predictable and ongoing healthcare expenses across the population, including chronic conditions, costly medications, and frequent healthcare usage. This means many healthy families pay extremely high monthly premiums year after year, even if they rarely use significant medical care themselves.</a:t>
              </a:r>
            </a:p>
            <a:p>
              <a:pPr algn="l">
                <a:lnSpc>
                  <a:spcPts val="1083"/>
                </a:lnSpc>
              </a:pPr>
            </a:p>
            <a:p>
              <a:pPr algn="l">
                <a:lnSpc>
                  <a:spcPts val="1083"/>
                </a:lnSpc>
              </a:pPr>
            </a:p>
            <a:p>
              <a:pPr algn="l">
                <a:lnSpc>
                  <a:spcPts val="1083"/>
                </a:lnSpc>
              </a:pPr>
            </a:p>
            <a:p>
              <a:pPr algn="l">
                <a:lnSpc>
                  <a:spcPts val="1083"/>
                </a:lnSpc>
              </a:pPr>
            </a:p>
          </p:txBody>
        </p:sp>
      </p:grpSp>
      <p:grpSp>
        <p:nvGrpSpPr>
          <p:cNvPr name="Group 171" id="171"/>
          <p:cNvGrpSpPr/>
          <p:nvPr/>
        </p:nvGrpSpPr>
        <p:grpSpPr>
          <a:xfrm rot="0">
            <a:off x="293560" y="6118984"/>
            <a:ext cx="6880412" cy="137608"/>
            <a:chOff x="0" y="0"/>
            <a:chExt cx="9173883" cy="183477"/>
          </a:xfrm>
        </p:grpSpPr>
        <p:sp>
          <p:nvSpPr>
            <p:cNvPr name="Freeform 172" id="172"/>
            <p:cNvSpPr/>
            <p:nvPr/>
          </p:nvSpPr>
          <p:spPr>
            <a:xfrm flipH="false" flipV="false" rot="0">
              <a:off x="0" y="0"/>
              <a:ext cx="9173883" cy="183478"/>
            </a:xfrm>
            <a:custGeom>
              <a:avLst/>
              <a:gdLst/>
              <a:ahLst/>
              <a:cxnLst/>
              <a:rect r="r" b="b" t="t" l="l"/>
              <a:pathLst>
                <a:path h="183478" w="9173883">
                  <a:moveTo>
                    <a:pt x="0" y="0"/>
                  </a:moveTo>
                  <a:lnTo>
                    <a:pt x="9173883" y="0"/>
                  </a:lnTo>
                  <a:lnTo>
                    <a:pt x="9173883" y="183478"/>
                  </a:lnTo>
                  <a:lnTo>
                    <a:pt x="0" y="183478"/>
                  </a:lnTo>
                  <a:close/>
                </a:path>
              </a:pathLst>
            </a:custGeom>
            <a:blipFill>
              <a:blip r:embed="rId3">
                <a:alphaModFix amt="0"/>
              </a:blip>
              <a:stretch>
                <a:fillRect l="0" t="-924252" r="0" b="-924251"/>
              </a:stretch>
            </a:blipFill>
          </p:spPr>
        </p:sp>
        <p:sp>
          <p:nvSpPr>
            <p:cNvPr name="TextBox 173" id="173"/>
            <p:cNvSpPr txBox="true"/>
            <p:nvPr/>
          </p:nvSpPr>
          <p:spPr>
            <a:xfrm>
              <a:off x="0" y="-19050"/>
              <a:ext cx="9173883" cy="202527"/>
            </a:xfrm>
            <a:prstGeom prst="rect">
              <a:avLst/>
            </a:prstGeom>
          </p:spPr>
          <p:txBody>
            <a:bodyPr anchor="ctr" rtlCol="false" tIns="0" lIns="0" bIns="0" rIns="0"/>
            <a:lstStyle/>
            <a:p>
              <a:pPr algn="l">
                <a:lnSpc>
                  <a:spcPts val="782"/>
                </a:lnSpc>
              </a:pPr>
              <a:r>
                <a:rPr lang="en-US" b="true" sz="652" spc="200">
                  <a:solidFill>
                    <a:srgbClr val="1A4000"/>
                  </a:solidFill>
                  <a:latin typeface="Calibri (MS) Bold"/>
                  <a:ea typeface="Calibri (MS) Bold"/>
                  <a:cs typeface="Calibri (MS) Bold"/>
                  <a:sym typeface="Calibri (MS) Bold"/>
                </a:rPr>
                <a:t>WHAT ABOUT THINGS NOT COVERED OR BELOW THE MRA?</a:t>
              </a:r>
            </a:p>
          </p:txBody>
        </p:sp>
      </p:grpSp>
      <p:grpSp>
        <p:nvGrpSpPr>
          <p:cNvPr name="Group 174" id="174"/>
          <p:cNvGrpSpPr/>
          <p:nvPr/>
        </p:nvGrpSpPr>
        <p:grpSpPr>
          <a:xfrm rot="0">
            <a:off x="287198" y="6250219"/>
            <a:ext cx="2330672" cy="746655"/>
            <a:chOff x="0" y="0"/>
            <a:chExt cx="3107563" cy="995540"/>
          </a:xfrm>
        </p:grpSpPr>
        <p:sp>
          <p:nvSpPr>
            <p:cNvPr name="Freeform 175" id="175"/>
            <p:cNvSpPr/>
            <p:nvPr/>
          </p:nvSpPr>
          <p:spPr>
            <a:xfrm flipH="false" flipV="false" rot="0">
              <a:off x="8509" y="8509"/>
              <a:ext cx="3090545" cy="978535"/>
            </a:xfrm>
            <a:custGeom>
              <a:avLst/>
              <a:gdLst/>
              <a:ahLst/>
              <a:cxnLst/>
              <a:rect r="r" b="b" t="t" l="l"/>
              <a:pathLst>
                <a:path h="978535" w="3090545">
                  <a:moveTo>
                    <a:pt x="0" y="0"/>
                  </a:moveTo>
                  <a:lnTo>
                    <a:pt x="3090545" y="0"/>
                  </a:lnTo>
                  <a:lnTo>
                    <a:pt x="3090545" y="978535"/>
                  </a:lnTo>
                  <a:lnTo>
                    <a:pt x="0" y="978535"/>
                  </a:lnTo>
                  <a:close/>
                </a:path>
              </a:pathLst>
            </a:custGeom>
            <a:solidFill>
              <a:srgbClr val="1D5548"/>
            </a:solidFill>
          </p:spPr>
        </p:sp>
        <p:sp>
          <p:nvSpPr>
            <p:cNvPr name="Freeform 176" id="176"/>
            <p:cNvSpPr/>
            <p:nvPr/>
          </p:nvSpPr>
          <p:spPr>
            <a:xfrm flipH="false" flipV="false" rot="0">
              <a:off x="0" y="0"/>
              <a:ext cx="3107563" cy="995553"/>
            </a:xfrm>
            <a:custGeom>
              <a:avLst/>
              <a:gdLst/>
              <a:ahLst/>
              <a:cxnLst/>
              <a:rect r="r" b="b" t="t" l="l"/>
              <a:pathLst>
                <a:path h="995553" w="3107563">
                  <a:moveTo>
                    <a:pt x="8509" y="0"/>
                  </a:moveTo>
                  <a:lnTo>
                    <a:pt x="3099054" y="0"/>
                  </a:lnTo>
                  <a:cubicBezTo>
                    <a:pt x="3103753" y="0"/>
                    <a:pt x="3107563" y="3810"/>
                    <a:pt x="3107563" y="8509"/>
                  </a:cubicBezTo>
                  <a:lnTo>
                    <a:pt x="3107563" y="987044"/>
                  </a:lnTo>
                  <a:cubicBezTo>
                    <a:pt x="3107563" y="991743"/>
                    <a:pt x="3103753" y="995553"/>
                    <a:pt x="3099054" y="995553"/>
                  </a:cubicBezTo>
                  <a:lnTo>
                    <a:pt x="8509" y="995553"/>
                  </a:lnTo>
                  <a:cubicBezTo>
                    <a:pt x="3810" y="995553"/>
                    <a:pt x="0" y="991743"/>
                    <a:pt x="0" y="987044"/>
                  </a:cubicBezTo>
                  <a:lnTo>
                    <a:pt x="0" y="8509"/>
                  </a:lnTo>
                  <a:cubicBezTo>
                    <a:pt x="0" y="3810"/>
                    <a:pt x="3810" y="0"/>
                    <a:pt x="8509" y="0"/>
                  </a:cubicBezTo>
                  <a:moveTo>
                    <a:pt x="8509" y="17018"/>
                  </a:moveTo>
                  <a:lnTo>
                    <a:pt x="8509" y="8509"/>
                  </a:lnTo>
                  <a:lnTo>
                    <a:pt x="17018" y="8509"/>
                  </a:lnTo>
                  <a:lnTo>
                    <a:pt x="17018" y="987044"/>
                  </a:lnTo>
                  <a:lnTo>
                    <a:pt x="8509" y="987044"/>
                  </a:lnTo>
                  <a:lnTo>
                    <a:pt x="8509" y="978535"/>
                  </a:lnTo>
                  <a:lnTo>
                    <a:pt x="3099054" y="978535"/>
                  </a:lnTo>
                  <a:lnTo>
                    <a:pt x="3099054" y="987044"/>
                  </a:lnTo>
                  <a:lnTo>
                    <a:pt x="3090545" y="987044"/>
                  </a:lnTo>
                  <a:lnTo>
                    <a:pt x="3090545" y="8509"/>
                  </a:lnTo>
                  <a:lnTo>
                    <a:pt x="3099054" y="8509"/>
                  </a:lnTo>
                  <a:lnTo>
                    <a:pt x="3099054" y="17018"/>
                  </a:lnTo>
                  <a:lnTo>
                    <a:pt x="8509" y="17018"/>
                  </a:lnTo>
                  <a:close/>
                </a:path>
              </a:pathLst>
            </a:custGeom>
            <a:solidFill>
              <a:srgbClr val="1D5548"/>
            </a:solidFill>
          </p:spPr>
        </p:sp>
      </p:grpSp>
      <p:grpSp>
        <p:nvGrpSpPr>
          <p:cNvPr name="Group 177" id="177"/>
          <p:cNvGrpSpPr/>
          <p:nvPr/>
        </p:nvGrpSpPr>
        <p:grpSpPr>
          <a:xfrm rot="0">
            <a:off x="421996" y="6329982"/>
            <a:ext cx="2061067" cy="256870"/>
            <a:chOff x="0" y="0"/>
            <a:chExt cx="2748090" cy="342494"/>
          </a:xfrm>
        </p:grpSpPr>
        <p:sp>
          <p:nvSpPr>
            <p:cNvPr name="Freeform 178" id="178"/>
            <p:cNvSpPr/>
            <p:nvPr/>
          </p:nvSpPr>
          <p:spPr>
            <a:xfrm flipH="false" flipV="false" rot="0">
              <a:off x="0" y="0"/>
              <a:ext cx="2748087" cy="342492"/>
            </a:xfrm>
            <a:custGeom>
              <a:avLst/>
              <a:gdLst/>
              <a:ahLst/>
              <a:cxnLst/>
              <a:rect r="r" b="b" t="t" l="l"/>
              <a:pathLst>
                <a:path h="342492" w="2748087">
                  <a:moveTo>
                    <a:pt x="0" y="0"/>
                  </a:moveTo>
                  <a:lnTo>
                    <a:pt x="2748087" y="0"/>
                  </a:lnTo>
                  <a:lnTo>
                    <a:pt x="2748087" y="342492"/>
                  </a:lnTo>
                  <a:lnTo>
                    <a:pt x="0" y="342492"/>
                  </a:lnTo>
                  <a:close/>
                </a:path>
              </a:pathLst>
            </a:custGeom>
            <a:blipFill>
              <a:blip r:embed="rId3">
                <a:alphaModFix amt="0"/>
              </a:blip>
              <a:stretch>
                <a:fillRect l="0" t="-106344" r="0" b="-106344"/>
              </a:stretch>
            </a:blipFill>
          </p:spPr>
        </p:sp>
        <p:sp>
          <p:nvSpPr>
            <p:cNvPr name="TextBox 179" id="179"/>
            <p:cNvSpPr txBox="true"/>
            <p:nvPr/>
          </p:nvSpPr>
          <p:spPr>
            <a:xfrm>
              <a:off x="0" y="-9525"/>
              <a:ext cx="2748090" cy="352019"/>
            </a:xfrm>
            <a:prstGeom prst="rect">
              <a:avLst/>
            </a:prstGeom>
          </p:spPr>
          <p:txBody>
            <a:bodyPr anchor="ctr" rtlCol="false" tIns="0" lIns="0" bIns="0" rIns="0"/>
            <a:lstStyle/>
            <a:p>
              <a:pPr algn="l">
                <a:lnSpc>
                  <a:spcPts val="1143"/>
                </a:lnSpc>
              </a:pPr>
              <a:r>
                <a:rPr lang="en-US" b="true" sz="953">
                  <a:solidFill>
                    <a:srgbClr val="F9FDFB"/>
                  </a:solidFill>
                  <a:latin typeface="Georgia Bold"/>
                  <a:ea typeface="Georgia Bold"/>
                  <a:cs typeface="Georgia Bold"/>
                  <a:sym typeface="Georgia Bold"/>
                </a:rPr>
                <a:t>This is not a bug.</a:t>
              </a:r>
            </a:p>
            <a:p>
              <a:pPr algn="l">
                <a:lnSpc>
                  <a:spcPts val="1143"/>
                </a:lnSpc>
              </a:pPr>
              <a:r>
                <a:rPr lang="en-US" b="true" sz="953">
                  <a:solidFill>
                    <a:srgbClr val="F9FDFB"/>
                  </a:solidFill>
                  <a:latin typeface="Georgia Bold"/>
                  <a:ea typeface="Georgia Bold"/>
                  <a:cs typeface="Georgia Bold"/>
                  <a:sym typeface="Georgia Bold"/>
                </a:rPr>
                <a:t>It's a feature.</a:t>
              </a:r>
            </a:p>
          </p:txBody>
        </p:sp>
      </p:grpSp>
      <p:grpSp>
        <p:nvGrpSpPr>
          <p:cNvPr name="Group 180" id="180"/>
          <p:cNvGrpSpPr/>
          <p:nvPr/>
        </p:nvGrpSpPr>
        <p:grpSpPr>
          <a:xfrm rot="0">
            <a:off x="421996" y="6605197"/>
            <a:ext cx="2061067" cy="330260"/>
            <a:chOff x="0" y="0"/>
            <a:chExt cx="2748090" cy="440347"/>
          </a:xfrm>
        </p:grpSpPr>
        <p:sp>
          <p:nvSpPr>
            <p:cNvPr name="Freeform 181" id="181"/>
            <p:cNvSpPr/>
            <p:nvPr/>
          </p:nvSpPr>
          <p:spPr>
            <a:xfrm flipH="false" flipV="false" rot="0">
              <a:off x="0" y="0"/>
              <a:ext cx="2748087" cy="440346"/>
            </a:xfrm>
            <a:custGeom>
              <a:avLst/>
              <a:gdLst/>
              <a:ahLst/>
              <a:cxnLst/>
              <a:rect r="r" b="b" t="t" l="l"/>
              <a:pathLst>
                <a:path h="440346" w="2748087">
                  <a:moveTo>
                    <a:pt x="0" y="0"/>
                  </a:moveTo>
                  <a:lnTo>
                    <a:pt x="2748087" y="0"/>
                  </a:lnTo>
                  <a:lnTo>
                    <a:pt x="2748087" y="440346"/>
                  </a:lnTo>
                  <a:lnTo>
                    <a:pt x="0" y="440346"/>
                  </a:lnTo>
                  <a:close/>
                </a:path>
              </a:pathLst>
            </a:custGeom>
            <a:blipFill>
              <a:blip r:embed="rId3">
                <a:alphaModFix amt="0"/>
              </a:blip>
              <a:stretch>
                <a:fillRect l="0" t="-71601" r="0" b="-71601"/>
              </a:stretch>
            </a:blipFill>
          </p:spPr>
        </p:sp>
        <p:sp>
          <p:nvSpPr>
            <p:cNvPr name="TextBox 182" id="182"/>
            <p:cNvSpPr txBox="true"/>
            <p:nvPr/>
          </p:nvSpPr>
          <p:spPr>
            <a:xfrm>
              <a:off x="0" y="-19050"/>
              <a:ext cx="2748090" cy="459397"/>
            </a:xfrm>
            <a:prstGeom prst="rect">
              <a:avLst/>
            </a:prstGeom>
          </p:spPr>
          <p:txBody>
            <a:bodyPr anchor="ctr" rtlCol="false" tIns="0" lIns="0" bIns="0" rIns="0"/>
            <a:lstStyle/>
            <a:p>
              <a:pPr algn="l">
                <a:lnSpc>
                  <a:spcPts val="842"/>
                </a:lnSpc>
              </a:pPr>
              <a:r>
                <a:rPr lang="en-US" sz="702">
                  <a:solidFill>
                    <a:srgbClr val="F9FDFB"/>
                  </a:solidFill>
                  <a:latin typeface="Calibri (MS)"/>
                  <a:ea typeface="Calibri (MS)"/>
                  <a:cs typeface="Calibri (MS)"/>
                  <a:sym typeface="Calibri (MS)"/>
                </a:rPr>
                <a:t>Some things aren't eligible for sharing — either excluded or too small to reach your MRA. Here's why that's often still cheaper.</a:t>
              </a:r>
            </a:p>
          </p:txBody>
        </p:sp>
      </p:grpSp>
      <p:grpSp>
        <p:nvGrpSpPr>
          <p:cNvPr name="Group 183" id="183"/>
          <p:cNvGrpSpPr/>
          <p:nvPr/>
        </p:nvGrpSpPr>
        <p:grpSpPr>
          <a:xfrm rot="0">
            <a:off x="2736752" y="6253401"/>
            <a:ext cx="2324310" cy="740283"/>
            <a:chOff x="0" y="0"/>
            <a:chExt cx="3099079" cy="987044"/>
          </a:xfrm>
        </p:grpSpPr>
        <p:sp>
          <p:nvSpPr>
            <p:cNvPr name="Freeform 184" id="184"/>
            <p:cNvSpPr/>
            <p:nvPr/>
          </p:nvSpPr>
          <p:spPr>
            <a:xfrm flipH="false" flipV="false" rot="0">
              <a:off x="4191" y="4191"/>
              <a:ext cx="3090672" cy="978662"/>
            </a:xfrm>
            <a:custGeom>
              <a:avLst/>
              <a:gdLst/>
              <a:ahLst/>
              <a:cxnLst/>
              <a:rect r="r" b="b" t="t" l="l"/>
              <a:pathLst>
                <a:path h="978662" w="3090672">
                  <a:moveTo>
                    <a:pt x="0" y="0"/>
                  </a:moveTo>
                  <a:lnTo>
                    <a:pt x="3090672" y="0"/>
                  </a:lnTo>
                  <a:lnTo>
                    <a:pt x="3090672" y="978662"/>
                  </a:lnTo>
                  <a:lnTo>
                    <a:pt x="0" y="978662"/>
                  </a:lnTo>
                  <a:close/>
                </a:path>
              </a:pathLst>
            </a:custGeom>
            <a:solidFill>
              <a:srgbClr val="FFFFFF"/>
            </a:solidFill>
          </p:spPr>
        </p:sp>
        <p:sp>
          <p:nvSpPr>
            <p:cNvPr name="Freeform 185" id="185"/>
            <p:cNvSpPr/>
            <p:nvPr/>
          </p:nvSpPr>
          <p:spPr>
            <a:xfrm flipH="false" flipV="false" rot="0">
              <a:off x="0" y="0"/>
              <a:ext cx="3099054" cy="987044"/>
            </a:xfrm>
            <a:custGeom>
              <a:avLst/>
              <a:gdLst/>
              <a:ahLst/>
              <a:cxnLst/>
              <a:rect r="r" b="b" t="t" l="l"/>
              <a:pathLst>
                <a:path h="987044" w="3099054">
                  <a:moveTo>
                    <a:pt x="4191" y="0"/>
                  </a:moveTo>
                  <a:lnTo>
                    <a:pt x="3094863" y="0"/>
                  </a:lnTo>
                  <a:cubicBezTo>
                    <a:pt x="3097149" y="0"/>
                    <a:pt x="3099054" y="1905"/>
                    <a:pt x="3099054" y="4191"/>
                  </a:cubicBezTo>
                  <a:lnTo>
                    <a:pt x="3099054" y="982853"/>
                  </a:lnTo>
                  <a:cubicBezTo>
                    <a:pt x="3099054" y="985139"/>
                    <a:pt x="3097149" y="987044"/>
                    <a:pt x="3094863" y="987044"/>
                  </a:cubicBezTo>
                  <a:lnTo>
                    <a:pt x="4191" y="987044"/>
                  </a:lnTo>
                  <a:cubicBezTo>
                    <a:pt x="1905" y="987044"/>
                    <a:pt x="0" y="985139"/>
                    <a:pt x="0" y="982853"/>
                  </a:cubicBezTo>
                  <a:lnTo>
                    <a:pt x="0" y="4191"/>
                  </a:lnTo>
                  <a:cubicBezTo>
                    <a:pt x="0" y="1905"/>
                    <a:pt x="1905" y="0"/>
                    <a:pt x="4191" y="0"/>
                  </a:cubicBezTo>
                  <a:moveTo>
                    <a:pt x="4191" y="8509"/>
                  </a:moveTo>
                  <a:lnTo>
                    <a:pt x="4191" y="4191"/>
                  </a:lnTo>
                  <a:lnTo>
                    <a:pt x="8509" y="4191"/>
                  </a:lnTo>
                  <a:lnTo>
                    <a:pt x="8509" y="982853"/>
                  </a:lnTo>
                  <a:lnTo>
                    <a:pt x="4191" y="982853"/>
                  </a:lnTo>
                  <a:lnTo>
                    <a:pt x="4191" y="978662"/>
                  </a:lnTo>
                  <a:lnTo>
                    <a:pt x="3094863" y="978662"/>
                  </a:lnTo>
                  <a:lnTo>
                    <a:pt x="3094863" y="982853"/>
                  </a:lnTo>
                  <a:lnTo>
                    <a:pt x="3090672" y="982853"/>
                  </a:lnTo>
                  <a:lnTo>
                    <a:pt x="3090672" y="4191"/>
                  </a:lnTo>
                  <a:lnTo>
                    <a:pt x="3094863" y="4191"/>
                  </a:lnTo>
                  <a:lnTo>
                    <a:pt x="3094863" y="8509"/>
                  </a:lnTo>
                  <a:lnTo>
                    <a:pt x="4191" y="8509"/>
                  </a:lnTo>
                  <a:close/>
                </a:path>
              </a:pathLst>
            </a:custGeom>
            <a:solidFill>
              <a:srgbClr val="D4E6E1"/>
            </a:solidFill>
          </p:spPr>
        </p:sp>
      </p:grpSp>
      <p:grpSp>
        <p:nvGrpSpPr>
          <p:cNvPr name="Group 186" id="186"/>
          <p:cNvGrpSpPr/>
          <p:nvPr/>
        </p:nvGrpSpPr>
        <p:grpSpPr>
          <a:xfrm rot="0">
            <a:off x="2868368" y="6311627"/>
            <a:ext cx="2061067" cy="128435"/>
            <a:chOff x="0" y="0"/>
            <a:chExt cx="2748090" cy="171247"/>
          </a:xfrm>
        </p:grpSpPr>
        <p:sp>
          <p:nvSpPr>
            <p:cNvPr name="Freeform 187" id="187"/>
            <p:cNvSpPr/>
            <p:nvPr/>
          </p:nvSpPr>
          <p:spPr>
            <a:xfrm flipH="false" flipV="false" rot="0">
              <a:off x="0" y="0"/>
              <a:ext cx="2748087" cy="171246"/>
            </a:xfrm>
            <a:custGeom>
              <a:avLst/>
              <a:gdLst/>
              <a:ahLst/>
              <a:cxnLst/>
              <a:rect r="r" b="b" t="t" l="l"/>
              <a:pathLst>
                <a:path h="171246" w="2748087">
                  <a:moveTo>
                    <a:pt x="0" y="0"/>
                  </a:moveTo>
                  <a:lnTo>
                    <a:pt x="2748087" y="0"/>
                  </a:lnTo>
                  <a:lnTo>
                    <a:pt x="2748087" y="171246"/>
                  </a:lnTo>
                  <a:lnTo>
                    <a:pt x="0" y="171246"/>
                  </a:lnTo>
                  <a:close/>
                </a:path>
              </a:pathLst>
            </a:custGeom>
            <a:blipFill>
              <a:blip r:embed="rId3">
                <a:alphaModFix amt="0"/>
              </a:blip>
              <a:stretch>
                <a:fillRect l="0" t="-262688" r="0" b="-262688"/>
              </a:stretch>
            </a:blipFill>
          </p:spPr>
        </p:sp>
        <p:sp>
          <p:nvSpPr>
            <p:cNvPr name="TextBox 188" id="188"/>
            <p:cNvSpPr txBox="true"/>
            <p:nvPr/>
          </p:nvSpPr>
          <p:spPr>
            <a:xfrm>
              <a:off x="0" y="-28575"/>
              <a:ext cx="2748090" cy="199822"/>
            </a:xfrm>
            <a:prstGeom prst="rect">
              <a:avLst/>
            </a:prstGeom>
          </p:spPr>
          <p:txBody>
            <a:bodyPr anchor="ctr" rtlCol="false" tIns="0" lIns="0" bIns="0" rIns="0"/>
            <a:lstStyle/>
            <a:p>
              <a:pPr algn="l">
                <a:lnSpc>
                  <a:spcPts val="902"/>
                </a:lnSpc>
              </a:pPr>
              <a:r>
                <a:rPr lang="en-US" sz="752" b="true">
                  <a:solidFill>
                    <a:srgbClr val="1D5548"/>
                  </a:solidFill>
                  <a:latin typeface="Calibri (MS) Bold"/>
                  <a:ea typeface="Calibri (MS) Bold"/>
                  <a:cs typeface="Calibri (MS) Bold"/>
                  <a:sym typeface="Calibri (MS) Bold"/>
                </a:rPr>
                <a:t>Common examples</a:t>
              </a:r>
            </a:p>
          </p:txBody>
        </p:sp>
      </p:grpSp>
      <p:grpSp>
        <p:nvGrpSpPr>
          <p:cNvPr name="Group 189" id="189"/>
          <p:cNvGrpSpPr/>
          <p:nvPr/>
        </p:nvGrpSpPr>
        <p:grpSpPr>
          <a:xfrm rot="0">
            <a:off x="2865177" y="6455226"/>
            <a:ext cx="2067439" cy="6372"/>
            <a:chOff x="0" y="0"/>
            <a:chExt cx="2756586" cy="8496"/>
          </a:xfrm>
        </p:grpSpPr>
        <p:sp>
          <p:nvSpPr>
            <p:cNvPr name="Freeform 190" id="190"/>
            <p:cNvSpPr/>
            <p:nvPr/>
          </p:nvSpPr>
          <p:spPr>
            <a:xfrm flipH="false" flipV="false" rot="0">
              <a:off x="4191" y="0"/>
              <a:ext cx="2748153" cy="8509"/>
            </a:xfrm>
            <a:custGeom>
              <a:avLst/>
              <a:gdLst/>
              <a:ahLst/>
              <a:cxnLst/>
              <a:rect r="r" b="b" t="t" l="l"/>
              <a:pathLst>
                <a:path h="8509" w="2748153">
                  <a:moveTo>
                    <a:pt x="0" y="0"/>
                  </a:moveTo>
                  <a:lnTo>
                    <a:pt x="2748153" y="0"/>
                  </a:lnTo>
                  <a:lnTo>
                    <a:pt x="2748153" y="8509"/>
                  </a:lnTo>
                  <a:lnTo>
                    <a:pt x="0" y="8509"/>
                  </a:lnTo>
                  <a:close/>
                </a:path>
              </a:pathLst>
            </a:custGeom>
            <a:solidFill>
              <a:srgbClr val="E6F2EF"/>
            </a:solidFill>
          </p:spPr>
        </p:sp>
      </p:grpSp>
      <p:grpSp>
        <p:nvGrpSpPr>
          <p:cNvPr name="Group 191" id="191"/>
          <p:cNvGrpSpPr/>
          <p:nvPr/>
        </p:nvGrpSpPr>
        <p:grpSpPr>
          <a:xfrm rot="0">
            <a:off x="2861996" y="6483067"/>
            <a:ext cx="104480" cy="104480"/>
            <a:chOff x="0" y="0"/>
            <a:chExt cx="139306" cy="139306"/>
          </a:xfrm>
        </p:grpSpPr>
        <p:sp>
          <p:nvSpPr>
            <p:cNvPr name="Freeform 192" id="192"/>
            <p:cNvSpPr/>
            <p:nvPr/>
          </p:nvSpPr>
          <p:spPr>
            <a:xfrm flipH="false" flipV="false" rot="0">
              <a:off x="8509" y="8509"/>
              <a:ext cx="122301" cy="122301"/>
            </a:xfrm>
            <a:custGeom>
              <a:avLst/>
              <a:gdLst/>
              <a:ahLst/>
              <a:cxnLst/>
              <a:rect r="r" b="b" t="t" l="l"/>
              <a:pathLst>
                <a:path h="122301" w="122301">
                  <a:moveTo>
                    <a:pt x="0" y="61087"/>
                  </a:moveTo>
                  <a:cubicBezTo>
                    <a:pt x="0" y="27305"/>
                    <a:pt x="27305" y="0"/>
                    <a:pt x="61087" y="0"/>
                  </a:cubicBezTo>
                  <a:cubicBezTo>
                    <a:pt x="94869" y="0"/>
                    <a:pt x="122301" y="27305"/>
                    <a:pt x="122301" y="61087"/>
                  </a:cubicBezTo>
                  <a:cubicBezTo>
                    <a:pt x="122301" y="94869"/>
                    <a:pt x="94869" y="122301"/>
                    <a:pt x="61087" y="122301"/>
                  </a:cubicBezTo>
                  <a:cubicBezTo>
                    <a:pt x="27305" y="122301"/>
                    <a:pt x="0" y="94869"/>
                    <a:pt x="0" y="61087"/>
                  </a:cubicBezTo>
                  <a:close/>
                </a:path>
              </a:pathLst>
            </a:custGeom>
            <a:solidFill>
              <a:srgbClr val="2E7D6B"/>
            </a:solidFill>
          </p:spPr>
        </p:sp>
        <p:sp>
          <p:nvSpPr>
            <p:cNvPr name="Freeform 193" id="193"/>
            <p:cNvSpPr/>
            <p:nvPr/>
          </p:nvSpPr>
          <p:spPr>
            <a:xfrm flipH="false" flipV="false" rot="0">
              <a:off x="0" y="0"/>
              <a:ext cx="139319" cy="139319"/>
            </a:xfrm>
            <a:custGeom>
              <a:avLst/>
              <a:gdLst/>
              <a:ahLst/>
              <a:cxnLst/>
              <a:rect r="r" b="b" t="t" l="l"/>
              <a:pathLst>
                <a:path h="139319" w="139319">
                  <a:moveTo>
                    <a:pt x="0" y="69596"/>
                  </a:moveTo>
                  <a:cubicBezTo>
                    <a:pt x="0" y="31242"/>
                    <a:pt x="31242" y="0"/>
                    <a:pt x="69596" y="0"/>
                  </a:cubicBezTo>
                  <a:lnTo>
                    <a:pt x="69596" y="8509"/>
                  </a:lnTo>
                  <a:lnTo>
                    <a:pt x="69596" y="0"/>
                  </a:lnTo>
                  <a:cubicBezTo>
                    <a:pt x="108077" y="0"/>
                    <a:pt x="139192" y="31242"/>
                    <a:pt x="139192" y="69596"/>
                  </a:cubicBezTo>
                  <a:lnTo>
                    <a:pt x="130810" y="69596"/>
                  </a:lnTo>
                  <a:lnTo>
                    <a:pt x="139319" y="69596"/>
                  </a:lnTo>
                  <a:cubicBezTo>
                    <a:pt x="139319" y="108077"/>
                    <a:pt x="108077" y="139192"/>
                    <a:pt x="69723" y="139192"/>
                  </a:cubicBezTo>
                  <a:lnTo>
                    <a:pt x="69723" y="130810"/>
                  </a:lnTo>
                  <a:lnTo>
                    <a:pt x="69723" y="139319"/>
                  </a:lnTo>
                  <a:cubicBezTo>
                    <a:pt x="31242" y="139319"/>
                    <a:pt x="0" y="108077"/>
                    <a:pt x="0" y="69596"/>
                  </a:cubicBezTo>
                  <a:lnTo>
                    <a:pt x="8509" y="69596"/>
                  </a:lnTo>
                  <a:lnTo>
                    <a:pt x="17018" y="69596"/>
                  </a:lnTo>
                  <a:lnTo>
                    <a:pt x="8509" y="69596"/>
                  </a:lnTo>
                  <a:lnTo>
                    <a:pt x="0" y="69596"/>
                  </a:lnTo>
                  <a:moveTo>
                    <a:pt x="17018" y="69596"/>
                  </a:moveTo>
                  <a:cubicBezTo>
                    <a:pt x="17018" y="74295"/>
                    <a:pt x="13208" y="78105"/>
                    <a:pt x="8509" y="78105"/>
                  </a:cubicBezTo>
                  <a:cubicBezTo>
                    <a:pt x="3810" y="78105"/>
                    <a:pt x="0" y="74295"/>
                    <a:pt x="0" y="69596"/>
                  </a:cubicBezTo>
                  <a:cubicBezTo>
                    <a:pt x="0" y="64897"/>
                    <a:pt x="3810" y="61087"/>
                    <a:pt x="8509" y="61087"/>
                  </a:cubicBezTo>
                  <a:cubicBezTo>
                    <a:pt x="13208" y="61087"/>
                    <a:pt x="17018" y="64897"/>
                    <a:pt x="17018" y="69596"/>
                  </a:cubicBezTo>
                  <a:cubicBezTo>
                    <a:pt x="17018" y="98679"/>
                    <a:pt x="40640" y="122301"/>
                    <a:pt x="69723" y="122301"/>
                  </a:cubicBezTo>
                  <a:cubicBezTo>
                    <a:pt x="98806" y="122301"/>
                    <a:pt x="122301" y="98679"/>
                    <a:pt x="122301" y="69596"/>
                  </a:cubicBezTo>
                  <a:cubicBezTo>
                    <a:pt x="122301" y="40513"/>
                    <a:pt x="98679" y="17018"/>
                    <a:pt x="69596" y="17018"/>
                  </a:cubicBezTo>
                  <a:lnTo>
                    <a:pt x="69596" y="8509"/>
                  </a:lnTo>
                  <a:lnTo>
                    <a:pt x="69596" y="17018"/>
                  </a:lnTo>
                  <a:cubicBezTo>
                    <a:pt x="40513" y="17018"/>
                    <a:pt x="16891" y="40640"/>
                    <a:pt x="16891" y="69723"/>
                  </a:cubicBezTo>
                  <a:close/>
                </a:path>
              </a:pathLst>
            </a:custGeom>
            <a:solidFill>
              <a:srgbClr val="2E7D6B"/>
            </a:solidFill>
          </p:spPr>
        </p:sp>
      </p:grpSp>
      <p:grpSp>
        <p:nvGrpSpPr>
          <p:cNvPr name="Group 194" id="194"/>
          <p:cNvGrpSpPr/>
          <p:nvPr/>
        </p:nvGrpSpPr>
        <p:grpSpPr>
          <a:xfrm rot="0">
            <a:off x="2996803" y="6499698"/>
            <a:ext cx="1932632" cy="110090"/>
            <a:chOff x="0" y="0"/>
            <a:chExt cx="2576843" cy="146787"/>
          </a:xfrm>
        </p:grpSpPr>
        <p:sp>
          <p:nvSpPr>
            <p:cNvPr name="Freeform 195" id="195"/>
            <p:cNvSpPr/>
            <p:nvPr/>
          </p:nvSpPr>
          <p:spPr>
            <a:xfrm flipH="false" flipV="false" rot="0">
              <a:off x="0" y="0"/>
              <a:ext cx="2576842" cy="146782"/>
            </a:xfrm>
            <a:custGeom>
              <a:avLst/>
              <a:gdLst/>
              <a:ahLst/>
              <a:cxnLst/>
              <a:rect r="r" b="b" t="t" l="l"/>
              <a:pathLst>
                <a:path h="146782" w="2576842">
                  <a:moveTo>
                    <a:pt x="0" y="0"/>
                  </a:moveTo>
                  <a:lnTo>
                    <a:pt x="2576842" y="0"/>
                  </a:lnTo>
                  <a:lnTo>
                    <a:pt x="2576842" y="146782"/>
                  </a:lnTo>
                  <a:lnTo>
                    <a:pt x="0" y="146782"/>
                  </a:lnTo>
                  <a:close/>
                </a:path>
              </a:pathLst>
            </a:custGeom>
            <a:blipFill>
              <a:blip r:embed="rId3">
                <a:alphaModFix amt="0"/>
              </a:blip>
              <a:stretch>
                <a:fillRect l="0" t="-292069" r="0" b="-292072"/>
              </a:stretch>
            </a:blipFill>
          </p:spPr>
        </p:sp>
        <p:sp>
          <p:nvSpPr>
            <p:cNvPr name="TextBox 196" id="196"/>
            <p:cNvSpPr txBox="true"/>
            <p:nvPr/>
          </p:nvSpPr>
          <p:spPr>
            <a:xfrm>
              <a:off x="0" y="-28575"/>
              <a:ext cx="2576843" cy="175362"/>
            </a:xfrm>
            <a:prstGeom prst="rect">
              <a:avLst/>
            </a:prstGeom>
          </p:spPr>
          <p:txBody>
            <a:bodyPr anchor="ctr" rtlCol="false" tIns="0" lIns="0" bIns="0" rIns="0"/>
            <a:lstStyle/>
            <a:p>
              <a:pPr algn="l">
                <a:lnSpc>
                  <a:spcPts val="902"/>
                </a:lnSpc>
              </a:pPr>
              <a:r>
                <a:rPr lang="en-US" sz="752">
                  <a:solidFill>
                    <a:srgbClr val="1A4000"/>
                  </a:solidFill>
                  <a:latin typeface="Calibri (MS)"/>
                  <a:ea typeface="Calibri (MS)"/>
                  <a:cs typeface="Calibri (MS)"/>
                  <a:sym typeface="Calibri (MS)"/>
                </a:rPr>
                <a:t>Allergy treatments</a:t>
              </a:r>
            </a:p>
          </p:txBody>
        </p:sp>
      </p:grpSp>
      <p:grpSp>
        <p:nvGrpSpPr>
          <p:cNvPr name="Group 197" id="197"/>
          <p:cNvGrpSpPr/>
          <p:nvPr/>
        </p:nvGrpSpPr>
        <p:grpSpPr>
          <a:xfrm rot="0">
            <a:off x="2865177" y="6587547"/>
            <a:ext cx="2067439" cy="6372"/>
            <a:chOff x="0" y="0"/>
            <a:chExt cx="2756586" cy="8496"/>
          </a:xfrm>
        </p:grpSpPr>
        <p:sp>
          <p:nvSpPr>
            <p:cNvPr name="Freeform 198" id="198"/>
            <p:cNvSpPr/>
            <p:nvPr/>
          </p:nvSpPr>
          <p:spPr>
            <a:xfrm flipH="false" flipV="false" rot="0">
              <a:off x="4191" y="0"/>
              <a:ext cx="2748153" cy="8509"/>
            </a:xfrm>
            <a:custGeom>
              <a:avLst/>
              <a:gdLst/>
              <a:ahLst/>
              <a:cxnLst/>
              <a:rect r="r" b="b" t="t" l="l"/>
              <a:pathLst>
                <a:path h="8509" w="2748153">
                  <a:moveTo>
                    <a:pt x="0" y="0"/>
                  </a:moveTo>
                  <a:lnTo>
                    <a:pt x="2748153" y="0"/>
                  </a:lnTo>
                  <a:lnTo>
                    <a:pt x="2748153" y="8509"/>
                  </a:lnTo>
                  <a:lnTo>
                    <a:pt x="0" y="8509"/>
                  </a:lnTo>
                  <a:close/>
                </a:path>
              </a:pathLst>
            </a:custGeom>
            <a:solidFill>
              <a:srgbClr val="3B5F72"/>
            </a:solidFill>
          </p:spPr>
        </p:sp>
      </p:grpSp>
      <p:grpSp>
        <p:nvGrpSpPr>
          <p:cNvPr name="Group 199" id="199"/>
          <p:cNvGrpSpPr/>
          <p:nvPr/>
        </p:nvGrpSpPr>
        <p:grpSpPr>
          <a:xfrm rot="0">
            <a:off x="2861996" y="6605197"/>
            <a:ext cx="104480" cy="104480"/>
            <a:chOff x="0" y="0"/>
            <a:chExt cx="139306" cy="139306"/>
          </a:xfrm>
        </p:grpSpPr>
        <p:sp>
          <p:nvSpPr>
            <p:cNvPr name="Freeform 200" id="200"/>
            <p:cNvSpPr/>
            <p:nvPr/>
          </p:nvSpPr>
          <p:spPr>
            <a:xfrm flipH="false" flipV="false" rot="0">
              <a:off x="8509" y="8509"/>
              <a:ext cx="122301" cy="122301"/>
            </a:xfrm>
            <a:custGeom>
              <a:avLst/>
              <a:gdLst/>
              <a:ahLst/>
              <a:cxnLst/>
              <a:rect r="r" b="b" t="t" l="l"/>
              <a:pathLst>
                <a:path h="122301" w="122301">
                  <a:moveTo>
                    <a:pt x="0" y="61087"/>
                  </a:moveTo>
                  <a:cubicBezTo>
                    <a:pt x="0" y="27305"/>
                    <a:pt x="27305" y="0"/>
                    <a:pt x="61087" y="0"/>
                  </a:cubicBezTo>
                  <a:cubicBezTo>
                    <a:pt x="94869" y="0"/>
                    <a:pt x="122301" y="27305"/>
                    <a:pt x="122301" y="61087"/>
                  </a:cubicBezTo>
                  <a:cubicBezTo>
                    <a:pt x="122301" y="94869"/>
                    <a:pt x="94869" y="122301"/>
                    <a:pt x="61087" y="122301"/>
                  </a:cubicBezTo>
                  <a:cubicBezTo>
                    <a:pt x="27305" y="122301"/>
                    <a:pt x="0" y="94869"/>
                    <a:pt x="0" y="61087"/>
                  </a:cubicBezTo>
                  <a:close/>
                </a:path>
              </a:pathLst>
            </a:custGeom>
            <a:solidFill>
              <a:srgbClr val="2E7D6B"/>
            </a:solidFill>
          </p:spPr>
        </p:sp>
        <p:sp>
          <p:nvSpPr>
            <p:cNvPr name="Freeform 201" id="201"/>
            <p:cNvSpPr/>
            <p:nvPr/>
          </p:nvSpPr>
          <p:spPr>
            <a:xfrm flipH="false" flipV="false" rot="0">
              <a:off x="0" y="0"/>
              <a:ext cx="139319" cy="139319"/>
            </a:xfrm>
            <a:custGeom>
              <a:avLst/>
              <a:gdLst/>
              <a:ahLst/>
              <a:cxnLst/>
              <a:rect r="r" b="b" t="t" l="l"/>
              <a:pathLst>
                <a:path h="139319" w="139319">
                  <a:moveTo>
                    <a:pt x="0" y="69596"/>
                  </a:moveTo>
                  <a:cubicBezTo>
                    <a:pt x="0" y="31242"/>
                    <a:pt x="31242" y="0"/>
                    <a:pt x="69596" y="0"/>
                  </a:cubicBezTo>
                  <a:lnTo>
                    <a:pt x="69596" y="8509"/>
                  </a:lnTo>
                  <a:lnTo>
                    <a:pt x="69596" y="0"/>
                  </a:lnTo>
                  <a:cubicBezTo>
                    <a:pt x="108077" y="0"/>
                    <a:pt x="139192" y="31242"/>
                    <a:pt x="139192" y="69596"/>
                  </a:cubicBezTo>
                  <a:lnTo>
                    <a:pt x="130810" y="69596"/>
                  </a:lnTo>
                  <a:lnTo>
                    <a:pt x="139319" y="69596"/>
                  </a:lnTo>
                  <a:cubicBezTo>
                    <a:pt x="139319" y="108077"/>
                    <a:pt x="108077" y="139192"/>
                    <a:pt x="69723" y="139192"/>
                  </a:cubicBezTo>
                  <a:lnTo>
                    <a:pt x="69723" y="130810"/>
                  </a:lnTo>
                  <a:lnTo>
                    <a:pt x="69723" y="139319"/>
                  </a:lnTo>
                  <a:cubicBezTo>
                    <a:pt x="31242" y="139319"/>
                    <a:pt x="0" y="108077"/>
                    <a:pt x="0" y="69596"/>
                  </a:cubicBezTo>
                  <a:lnTo>
                    <a:pt x="8509" y="69596"/>
                  </a:lnTo>
                  <a:lnTo>
                    <a:pt x="17018" y="69596"/>
                  </a:lnTo>
                  <a:lnTo>
                    <a:pt x="8509" y="69596"/>
                  </a:lnTo>
                  <a:lnTo>
                    <a:pt x="0" y="69596"/>
                  </a:lnTo>
                  <a:moveTo>
                    <a:pt x="17018" y="69596"/>
                  </a:moveTo>
                  <a:cubicBezTo>
                    <a:pt x="17018" y="74295"/>
                    <a:pt x="13208" y="78105"/>
                    <a:pt x="8509" y="78105"/>
                  </a:cubicBezTo>
                  <a:cubicBezTo>
                    <a:pt x="3810" y="78105"/>
                    <a:pt x="0" y="74295"/>
                    <a:pt x="0" y="69596"/>
                  </a:cubicBezTo>
                  <a:cubicBezTo>
                    <a:pt x="0" y="64897"/>
                    <a:pt x="3810" y="61087"/>
                    <a:pt x="8509" y="61087"/>
                  </a:cubicBezTo>
                  <a:cubicBezTo>
                    <a:pt x="13208" y="61087"/>
                    <a:pt x="17018" y="64897"/>
                    <a:pt x="17018" y="69596"/>
                  </a:cubicBezTo>
                  <a:cubicBezTo>
                    <a:pt x="17018" y="98679"/>
                    <a:pt x="40640" y="122301"/>
                    <a:pt x="69723" y="122301"/>
                  </a:cubicBezTo>
                  <a:cubicBezTo>
                    <a:pt x="98806" y="122301"/>
                    <a:pt x="122301" y="98679"/>
                    <a:pt x="122301" y="69596"/>
                  </a:cubicBezTo>
                  <a:cubicBezTo>
                    <a:pt x="122301" y="40513"/>
                    <a:pt x="98679" y="17018"/>
                    <a:pt x="69596" y="17018"/>
                  </a:cubicBezTo>
                  <a:lnTo>
                    <a:pt x="69596" y="8509"/>
                  </a:lnTo>
                  <a:lnTo>
                    <a:pt x="69596" y="17018"/>
                  </a:lnTo>
                  <a:cubicBezTo>
                    <a:pt x="40513" y="17018"/>
                    <a:pt x="16891" y="40640"/>
                    <a:pt x="16891" y="69723"/>
                  </a:cubicBezTo>
                  <a:close/>
                </a:path>
              </a:pathLst>
            </a:custGeom>
            <a:solidFill>
              <a:srgbClr val="2E7D6B"/>
            </a:solidFill>
          </p:spPr>
        </p:sp>
      </p:grpSp>
      <p:grpSp>
        <p:nvGrpSpPr>
          <p:cNvPr name="Group 202" id="202"/>
          <p:cNvGrpSpPr/>
          <p:nvPr/>
        </p:nvGrpSpPr>
        <p:grpSpPr>
          <a:xfrm rot="0">
            <a:off x="2996803" y="6627428"/>
            <a:ext cx="1932632" cy="110090"/>
            <a:chOff x="0" y="0"/>
            <a:chExt cx="2576843" cy="146787"/>
          </a:xfrm>
        </p:grpSpPr>
        <p:sp>
          <p:nvSpPr>
            <p:cNvPr name="Freeform 203" id="203"/>
            <p:cNvSpPr/>
            <p:nvPr/>
          </p:nvSpPr>
          <p:spPr>
            <a:xfrm flipH="false" flipV="false" rot="0">
              <a:off x="0" y="0"/>
              <a:ext cx="2576842" cy="146782"/>
            </a:xfrm>
            <a:custGeom>
              <a:avLst/>
              <a:gdLst/>
              <a:ahLst/>
              <a:cxnLst/>
              <a:rect r="r" b="b" t="t" l="l"/>
              <a:pathLst>
                <a:path h="146782" w="2576842">
                  <a:moveTo>
                    <a:pt x="0" y="0"/>
                  </a:moveTo>
                  <a:lnTo>
                    <a:pt x="2576842" y="0"/>
                  </a:lnTo>
                  <a:lnTo>
                    <a:pt x="2576842" y="146782"/>
                  </a:lnTo>
                  <a:lnTo>
                    <a:pt x="0" y="146782"/>
                  </a:lnTo>
                  <a:close/>
                </a:path>
              </a:pathLst>
            </a:custGeom>
            <a:blipFill>
              <a:blip r:embed="rId3">
                <a:alphaModFix amt="0"/>
              </a:blip>
              <a:stretch>
                <a:fillRect l="0" t="-292069" r="0" b="-292072"/>
              </a:stretch>
            </a:blipFill>
          </p:spPr>
        </p:sp>
        <p:sp>
          <p:nvSpPr>
            <p:cNvPr name="TextBox 204" id="204"/>
            <p:cNvSpPr txBox="true"/>
            <p:nvPr/>
          </p:nvSpPr>
          <p:spPr>
            <a:xfrm>
              <a:off x="0" y="-28575"/>
              <a:ext cx="2576843" cy="175362"/>
            </a:xfrm>
            <a:prstGeom prst="rect">
              <a:avLst/>
            </a:prstGeom>
          </p:spPr>
          <p:txBody>
            <a:bodyPr anchor="ctr" rtlCol="false" tIns="0" lIns="0" bIns="0" rIns="0"/>
            <a:lstStyle/>
            <a:p>
              <a:pPr algn="l">
                <a:lnSpc>
                  <a:spcPts val="902"/>
                </a:lnSpc>
              </a:pPr>
              <a:r>
                <a:rPr lang="en-US" sz="752">
                  <a:solidFill>
                    <a:srgbClr val="1A4000"/>
                  </a:solidFill>
                  <a:latin typeface="Calibri (MS)"/>
                  <a:ea typeface="Calibri (MS)"/>
                  <a:cs typeface="Calibri (MS)"/>
                  <a:sym typeface="Calibri (MS)"/>
                </a:rPr>
                <a:t>Sleep studies</a:t>
              </a:r>
            </a:p>
          </p:txBody>
        </p:sp>
      </p:grpSp>
      <p:grpSp>
        <p:nvGrpSpPr>
          <p:cNvPr name="Group 205" id="205"/>
          <p:cNvGrpSpPr/>
          <p:nvPr/>
        </p:nvGrpSpPr>
        <p:grpSpPr>
          <a:xfrm rot="0">
            <a:off x="2865177" y="6715982"/>
            <a:ext cx="2067439" cy="6372"/>
            <a:chOff x="0" y="0"/>
            <a:chExt cx="2756586" cy="8496"/>
          </a:xfrm>
        </p:grpSpPr>
        <p:sp>
          <p:nvSpPr>
            <p:cNvPr name="Freeform 206" id="206"/>
            <p:cNvSpPr/>
            <p:nvPr/>
          </p:nvSpPr>
          <p:spPr>
            <a:xfrm flipH="false" flipV="false" rot="0">
              <a:off x="4191" y="0"/>
              <a:ext cx="2748153" cy="8509"/>
            </a:xfrm>
            <a:custGeom>
              <a:avLst/>
              <a:gdLst/>
              <a:ahLst/>
              <a:cxnLst/>
              <a:rect r="r" b="b" t="t" l="l"/>
              <a:pathLst>
                <a:path h="8509" w="2748153">
                  <a:moveTo>
                    <a:pt x="0" y="0"/>
                  </a:moveTo>
                  <a:lnTo>
                    <a:pt x="2748153" y="0"/>
                  </a:lnTo>
                  <a:lnTo>
                    <a:pt x="2748153" y="8509"/>
                  </a:lnTo>
                  <a:lnTo>
                    <a:pt x="0" y="8509"/>
                  </a:lnTo>
                  <a:close/>
                </a:path>
              </a:pathLst>
            </a:custGeom>
            <a:solidFill>
              <a:srgbClr val="3B5F72"/>
            </a:solidFill>
          </p:spPr>
        </p:sp>
      </p:grpSp>
      <p:grpSp>
        <p:nvGrpSpPr>
          <p:cNvPr name="Group 207" id="207"/>
          <p:cNvGrpSpPr/>
          <p:nvPr/>
        </p:nvGrpSpPr>
        <p:grpSpPr>
          <a:xfrm rot="0">
            <a:off x="2861996" y="6731879"/>
            <a:ext cx="104480" cy="104480"/>
            <a:chOff x="0" y="0"/>
            <a:chExt cx="139306" cy="139306"/>
          </a:xfrm>
        </p:grpSpPr>
        <p:sp>
          <p:nvSpPr>
            <p:cNvPr name="Freeform 208" id="208"/>
            <p:cNvSpPr/>
            <p:nvPr/>
          </p:nvSpPr>
          <p:spPr>
            <a:xfrm flipH="false" flipV="false" rot="0">
              <a:off x="8509" y="8509"/>
              <a:ext cx="122301" cy="122301"/>
            </a:xfrm>
            <a:custGeom>
              <a:avLst/>
              <a:gdLst/>
              <a:ahLst/>
              <a:cxnLst/>
              <a:rect r="r" b="b" t="t" l="l"/>
              <a:pathLst>
                <a:path h="122301" w="122301">
                  <a:moveTo>
                    <a:pt x="0" y="61087"/>
                  </a:moveTo>
                  <a:cubicBezTo>
                    <a:pt x="0" y="27305"/>
                    <a:pt x="27305" y="0"/>
                    <a:pt x="61087" y="0"/>
                  </a:cubicBezTo>
                  <a:cubicBezTo>
                    <a:pt x="94869" y="0"/>
                    <a:pt x="122301" y="27305"/>
                    <a:pt x="122301" y="61087"/>
                  </a:cubicBezTo>
                  <a:cubicBezTo>
                    <a:pt x="122301" y="94869"/>
                    <a:pt x="94869" y="122301"/>
                    <a:pt x="61087" y="122301"/>
                  </a:cubicBezTo>
                  <a:cubicBezTo>
                    <a:pt x="27305" y="122301"/>
                    <a:pt x="0" y="94869"/>
                    <a:pt x="0" y="61087"/>
                  </a:cubicBezTo>
                  <a:close/>
                </a:path>
              </a:pathLst>
            </a:custGeom>
            <a:solidFill>
              <a:srgbClr val="2E7D6B"/>
            </a:solidFill>
          </p:spPr>
        </p:sp>
        <p:sp>
          <p:nvSpPr>
            <p:cNvPr name="Freeform 209" id="209"/>
            <p:cNvSpPr/>
            <p:nvPr/>
          </p:nvSpPr>
          <p:spPr>
            <a:xfrm flipH="false" flipV="false" rot="0">
              <a:off x="0" y="0"/>
              <a:ext cx="139319" cy="139319"/>
            </a:xfrm>
            <a:custGeom>
              <a:avLst/>
              <a:gdLst/>
              <a:ahLst/>
              <a:cxnLst/>
              <a:rect r="r" b="b" t="t" l="l"/>
              <a:pathLst>
                <a:path h="139319" w="139319">
                  <a:moveTo>
                    <a:pt x="0" y="69596"/>
                  </a:moveTo>
                  <a:cubicBezTo>
                    <a:pt x="0" y="31242"/>
                    <a:pt x="31242" y="0"/>
                    <a:pt x="69596" y="0"/>
                  </a:cubicBezTo>
                  <a:lnTo>
                    <a:pt x="69596" y="8509"/>
                  </a:lnTo>
                  <a:lnTo>
                    <a:pt x="69596" y="0"/>
                  </a:lnTo>
                  <a:cubicBezTo>
                    <a:pt x="108077" y="0"/>
                    <a:pt x="139192" y="31242"/>
                    <a:pt x="139192" y="69596"/>
                  </a:cubicBezTo>
                  <a:lnTo>
                    <a:pt x="130810" y="69596"/>
                  </a:lnTo>
                  <a:lnTo>
                    <a:pt x="139319" y="69596"/>
                  </a:lnTo>
                  <a:cubicBezTo>
                    <a:pt x="139319" y="108077"/>
                    <a:pt x="108077" y="139192"/>
                    <a:pt x="69723" y="139192"/>
                  </a:cubicBezTo>
                  <a:lnTo>
                    <a:pt x="69723" y="130810"/>
                  </a:lnTo>
                  <a:lnTo>
                    <a:pt x="69723" y="139319"/>
                  </a:lnTo>
                  <a:cubicBezTo>
                    <a:pt x="31242" y="139319"/>
                    <a:pt x="0" y="108077"/>
                    <a:pt x="0" y="69596"/>
                  </a:cubicBezTo>
                  <a:lnTo>
                    <a:pt x="8509" y="69596"/>
                  </a:lnTo>
                  <a:lnTo>
                    <a:pt x="17018" y="69596"/>
                  </a:lnTo>
                  <a:lnTo>
                    <a:pt x="8509" y="69596"/>
                  </a:lnTo>
                  <a:lnTo>
                    <a:pt x="0" y="69596"/>
                  </a:lnTo>
                  <a:moveTo>
                    <a:pt x="17018" y="69596"/>
                  </a:moveTo>
                  <a:cubicBezTo>
                    <a:pt x="17018" y="74295"/>
                    <a:pt x="13208" y="78105"/>
                    <a:pt x="8509" y="78105"/>
                  </a:cubicBezTo>
                  <a:cubicBezTo>
                    <a:pt x="3810" y="78105"/>
                    <a:pt x="0" y="74295"/>
                    <a:pt x="0" y="69596"/>
                  </a:cubicBezTo>
                  <a:cubicBezTo>
                    <a:pt x="0" y="64897"/>
                    <a:pt x="3810" y="61087"/>
                    <a:pt x="8509" y="61087"/>
                  </a:cubicBezTo>
                  <a:cubicBezTo>
                    <a:pt x="13208" y="61087"/>
                    <a:pt x="17018" y="64897"/>
                    <a:pt x="17018" y="69596"/>
                  </a:cubicBezTo>
                  <a:cubicBezTo>
                    <a:pt x="17018" y="98679"/>
                    <a:pt x="40640" y="122301"/>
                    <a:pt x="69723" y="122301"/>
                  </a:cubicBezTo>
                  <a:cubicBezTo>
                    <a:pt x="98806" y="122301"/>
                    <a:pt x="122301" y="98679"/>
                    <a:pt x="122301" y="69596"/>
                  </a:cubicBezTo>
                  <a:cubicBezTo>
                    <a:pt x="122301" y="40513"/>
                    <a:pt x="98679" y="17018"/>
                    <a:pt x="69596" y="17018"/>
                  </a:cubicBezTo>
                  <a:lnTo>
                    <a:pt x="69596" y="8509"/>
                  </a:lnTo>
                  <a:lnTo>
                    <a:pt x="69596" y="17018"/>
                  </a:lnTo>
                  <a:cubicBezTo>
                    <a:pt x="40513" y="17018"/>
                    <a:pt x="16891" y="40640"/>
                    <a:pt x="16891" y="69723"/>
                  </a:cubicBezTo>
                  <a:close/>
                </a:path>
              </a:pathLst>
            </a:custGeom>
            <a:solidFill>
              <a:srgbClr val="2E7D6B"/>
            </a:solidFill>
          </p:spPr>
        </p:sp>
      </p:grpSp>
      <p:grpSp>
        <p:nvGrpSpPr>
          <p:cNvPr name="Group 210" id="210"/>
          <p:cNvGrpSpPr/>
          <p:nvPr/>
        </p:nvGrpSpPr>
        <p:grpSpPr>
          <a:xfrm rot="0">
            <a:off x="2996803" y="6737518"/>
            <a:ext cx="1932632" cy="151395"/>
            <a:chOff x="0" y="0"/>
            <a:chExt cx="2576843" cy="201860"/>
          </a:xfrm>
        </p:grpSpPr>
        <p:sp>
          <p:nvSpPr>
            <p:cNvPr name="Freeform 211" id="211"/>
            <p:cNvSpPr/>
            <p:nvPr/>
          </p:nvSpPr>
          <p:spPr>
            <a:xfrm flipH="false" flipV="false" rot="0">
              <a:off x="0" y="0"/>
              <a:ext cx="2576842" cy="201854"/>
            </a:xfrm>
            <a:custGeom>
              <a:avLst/>
              <a:gdLst/>
              <a:ahLst/>
              <a:cxnLst/>
              <a:rect r="r" b="b" t="t" l="l"/>
              <a:pathLst>
                <a:path h="201854" w="2576842">
                  <a:moveTo>
                    <a:pt x="0" y="0"/>
                  </a:moveTo>
                  <a:lnTo>
                    <a:pt x="2576842" y="0"/>
                  </a:lnTo>
                  <a:lnTo>
                    <a:pt x="2576842" y="201854"/>
                  </a:lnTo>
                  <a:lnTo>
                    <a:pt x="0" y="201854"/>
                  </a:lnTo>
                  <a:close/>
                </a:path>
              </a:pathLst>
            </a:custGeom>
            <a:blipFill>
              <a:blip r:embed="rId3">
                <a:alphaModFix amt="0"/>
              </a:blip>
              <a:stretch>
                <a:fillRect l="0" t="-212383" r="0" b="-185102"/>
              </a:stretch>
            </a:blipFill>
          </p:spPr>
        </p:sp>
        <p:sp>
          <p:nvSpPr>
            <p:cNvPr name="TextBox 212" id="212"/>
            <p:cNvSpPr txBox="true"/>
            <p:nvPr/>
          </p:nvSpPr>
          <p:spPr>
            <a:xfrm>
              <a:off x="0" y="-28575"/>
              <a:ext cx="2576843" cy="230435"/>
            </a:xfrm>
            <a:prstGeom prst="rect">
              <a:avLst/>
            </a:prstGeom>
          </p:spPr>
          <p:txBody>
            <a:bodyPr anchor="ctr" rtlCol="false" tIns="0" lIns="0" bIns="0" rIns="0"/>
            <a:lstStyle/>
            <a:p>
              <a:pPr algn="l">
                <a:lnSpc>
                  <a:spcPts val="902"/>
                </a:lnSpc>
              </a:pPr>
              <a:r>
                <a:rPr lang="en-US" sz="752">
                  <a:solidFill>
                    <a:srgbClr val="1A4000"/>
                  </a:solidFill>
                  <a:latin typeface="Calibri (MS)"/>
                  <a:ea typeface="Calibri (MS)"/>
                  <a:cs typeface="Calibri (MS)"/>
                  <a:sym typeface="Calibri (MS)"/>
                </a:rPr>
                <a:t>Pre-existing conditions</a:t>
              </a:r>
            </a:p>
          </p:txBody>
        </p:sp>
      </p:grpSp>
      <p:grpSp>
        <p:nvGrpSpPr>
          <p:cNvPr name="Group 213" id="213"/>
          <p:cNvGrpSpPr/>
          <p:nvPr/>
        </p:nvGrpSpPr>
        <p:grpSpPr>
          <a:xfrm rot="0">
            <a:off x="2865177" y="6844417"/>
            <a:ext cx="2067439" cy="6372"/>
            <a:chOff x="0" y="0"/>
            <a:chExt cx="2756586" cy="8496"/>
          </a:xfrm>
        </p:grpSpPr>
        <p:sp>
          <p:nvSpPr>
            <p:cNvPr name="Freeform 214" id="214"/>
            <p:cNvSpPr/>
            <p:nvPr/>
          </p:nvSpPr>
          <p:spPr>
            <a:xfrm flipH="false" flipV="false" rot="0">
              <a:off x="4191" y="0"/>
              <a:ext cx="2748153" cy="8509"/>
            </a:xfrm>
            <a:custGeom>
              <a:avLst/>
              <a:gdLst/>
              <a:ahLst/>
              <a:cxnLst/>
              <a:rect r="r" b="b" t="t" l="l"/>
              <a:pathLst>
                <a:path h="8509" w="2748153">
                  <a:moveTo>
                    <a:pt x="0" y="0"/>
                  </a:moveTo>
                  <a:lnTo>
                    <a:pt x="2748153" y="0"/>
                  </a:lnTo>
                  <a:lnTo>
                    <a:pt x="2748153" y="8509"/>
                  </a:lnTo>
                  <a:lnTo>
                    <a:pt x="0" y="8509"/>
                  </a:lnTo>
                  <a:close/>
                </a:path>
              </a:pathLst>
            </a:custGeom>
            <a:solidFill>
              <a:srgbClr val="3B5F72"/>
            </a:solidFill>
          </p:spPr>
        </p:sp>
      </p:grpSp>
      <p:grpSp>
        <p:nvGrpSpPr>
          <p:cNvPr name="Group 215" id="215"/>
          <p:cNvGrpSpPr/>
          <p:nvPr/>
        </p:nvGrpSpPr>
        <p:grpSpPr>
          <a:xfrm rot="0">
            <a:off x="2861996" y="6871564"/>
            <a:ext cx="104480" cy="104480"/>
            <a:chOff x="0" y="0"/>
            <a:chExt cx="139306" cy="139306"/>
          </a:xfrm>
        </p:grpSpPr>
        <p:sp>
          <p:nvSpPr>
            <p:cNvPr name="Freeform 216" id="216"/>
            <p:cNvSpPr/>
            <p:nvPr/>
          </p:nvSpPr>
          <p:spPr>
            <a:xfrm flipH="false" flipV="false" rot="0">
              <a:off x="8509" y="8509"/>
              <a:ext cx="122301" cy="122301"/>
            </a:xfrm>
            <a:custGeom>
              <a:avLst/>
              <a:gdLst/>
              <a:ahLst/>
              <a:cxnLst/>
              <a:rect r="r" b="b" t="t" l="l"/>
              <a:pathLst>
                <a:path h="122301" w="122301">
                  <a:moveTo>
                    <a:pt x="0" y="61087"/>
                  </a:moveTo>
                  <a:cubicBezTo>
                    <a:pt x="0" y="27305"/>
                    <a:pt x="27305" y="0"/>
                    <a:pt x="61087" y="0"/>
                  </a:cubicBezTo>
                  <a:cubicBezTo>
                    <a:pt x="94869" y="0"/>
                    <a:pt x="122301" y="27305"/>
                    <a:pt x="122301" y="61087"/>
                  </a:cubicBezTo>
                  <a:cubicBezTo>
                    <a:pt x="122301" y="94869"/>
                    <a:pt x="94869" y="122301"/>
                    <a:pt x="61087" y="122301"/>
                  </a:cubicBezTo>
                  <a:cubicBezTo>
                    <a:pt x="27305" y="122301"/>
                    <a:pt x="0" y="94869"/>
                    <a:pt x="0" y="61087"/>
                  </a:cubicBezTo>
                  <a:close/>
                </a:path>
              </a:pathLst>
            </a:custGeom>
            <a:solidFill>
              <a:srgbClr val="2E7D6B"/>
            </a:solidFill>
          </p:spPr>
        </p:sp>
        <p:sp>
          <p:nvSpPr>
            <p:cNvPr name="Freeform 217" id="217"/>
            <p:cNvSpPr/>
            <p:nvPr/>
          </p:nvSpPr>
          <p:spPr>
            <a:xfrm flipH="false" flipV="false" rot="0">
              <a:off x="0" y="0"/>
              <a:ext cx="139319" cy="139319"/>
            </a:xfrm>
            <a:custGeom>
              <a:avLst/>
              <a:gdLst/>
              <a:ahLst/>
              <a:cxnLst/>
              <a:rect r="r" b="b" t="t" l="l"/>
              <a:pathLst>
                <a:path h="139319" w="139319">
                  <a:moveTo>
                    <a:pt x="0" y="69596"/>
                  </a:moveTo>
                  <a:cubicBezTo>
                    <a:pt x="0" y="31242"/>
                    <a:pt x="31242" y="0"/>
                    <a:pt x="69596" y="0"/>
                  </a:cubicBezTo>
                  <a:lnTo>
                    <a:pt x="69596" y="8509"/>
                  </a:lnTo>
                  <a:lnTo>
                    <a:pt x="69596" y="0"/>
                  </a:lnTo>
                  <a:cubicBezTo>
                    <a:pt x="108077" y="0"/>
                    <a:pt x="139192" y="31242"/>
                    <a:pt x="139192" y="69596"/>
                  </a:cubicBezTo>
                  <a:lnTo>
                    <a:pt x="130810" y="69596"/>
                  </a:lnTo>
                  <a:lnTo>
                    <a:pt x="139319" y="69596"/>
                  </a:lnTo>
                  <a:cubicBezTo>
                    <a:pt x="139319" y="108077"/>
                    <a:pt x="108077" y="139192"/>
                    <a:pt x="69723" y="139192"/>
                  </a:cubicBezTo>
                  <a:lnTo>
                    <a:pt x="69723" y="130810"/>
                  </a:lnTo>
                  <a:lnTo>
                    <a:pt x="69723" y="139319"/>
                  </a:lnTo>
                  <a:cubicBezTo>
                    <a:pt x="31242" y="139319"/>
                    <a:pt x="0" y="108077"/>
                    <a:pt x="0" y="69596"/>
                  </a:cubicBezTo>
                  <a:lnTo>
                    <a:pt x="8509" y="69596"/>
                  </a:lnTo>
                  <a:lnTo>
                    <a:pt x="17018" y="69596"/>
                  </a:lnTo>
                  <a:lnTo>
                    <a:pt x="8509" y="69596"/>
                  </a:lnTo>
                  <a:lnTo>
                    <a:pt x="0" y="69596"/>
                  </a:lnTo>
                  <a:moveTo>
                    <a:pt x="17018" y="69596"/>
                  </a:moveTo>
                  <a:cubicBezTo>
                    <a:pt x="17018" y="74295"/>
                    <a:pt x="13208" y="78105"/>
                    <a:pt x="8509" y="78105"/>
                  </a:cubicBezTo>
                  <a:cubicBezTo>
                    <a:pt x="3810" y="78105"/>
                    <a:pt x="0" y="74295"/>
                    <a:pt x="0" y="69596"/>
                  </a:cubicBezTo>
                  <a:cubicBezTo>
                    <a:pt x="0" y="64897"/>
                    <a:pt x="3810" y="61087"/>
                    <a:pt x="8509" y="61087"/>
                  </a:cubicBezTo>
                  <a:cubicBezTo>
                    <a:pt x="13208" y="61087"/>
                    <a:pt x="17018" y="64897"/>
                    <a:pt x="17018" y="69596"/>
                  </a:cubicBezTo>
                  <a:cubicBezTo>
                    <a:pt x="17018" y="98679"/>
                    <a:pt x="40640" y="122301"/>
                    <a:pt x="69723" y="122301"/>
                  </a:cubicBezTo>
                  <a:cubicBezTo>
                    <a:pt x="98806" y="122301"/>
                    <a:pt x="122301" y="98679"/>
                    <a:pt x="122301" y="69596"/>
                  </a:cubicBezTo>
                  <a:cubicBezTo>
                    <a:pt x="122301" y="40513"/>
                    <a:pt x="98679" y="17018"/>
                    <a:pt x="69596" y="17018"/>
                  </a:cubicBezTo>
                  <a:lnTo>
                    <a:pt x="69596" y="8509"/>
                  </a:lnTo>
                  <a:lnTo>
                    <a:pt x="69596" y="17018"/>
                  </a:lnTo>
                  <a:cubicBezTo>
                    <a:pt x="40513" y="17018"/>
                    <a:pt x="16891" y="40640"/>
                    <a:pt x="16891" y="69723"/>
                  </a:cubicBezTo>
                  <a:close/>
                </a:path>
              </a:pathLst>
            </a:custGeom>
            <a:solidFill>
              <a:srgbClr val="2E7D6B"/>
            </a:solidFill>
          </p:spPr>
        </p:sp>
      </p:grpSp>
      <p:grpSp>
        <p:nvGrpSpPr>
          <p:cNvPr name="Group 218" id="218"/>
          <p:cNvGrpSpPr/>
          <p:nvPr/>
        </p:nvGrpSpPr>
        <p:grpSpPr>
          <a:xfrm rot="0">
            <a:off x="2996803" y="6880412"/>
            <a:ext cx="1932632" cy="110090"/>
            <a:chOff x="0" y="0"/>
            <a:chExt cx="2576843" cy="146787"/>
          </a:xfrm>
        </p:grpSpPr>
        <p:sp>
          <p:nvSpPr>
            <p:cNvPr name="Freeform 219" id="219"/>
            <p:cNvSpPr/>
            <p:nvPr/>
          </p:nvSpPr>
          <p:spPr>
            <a:xfrm flipH="false" flipV="false" rot="0">
              <a:off x="0" y="0"/>
              <a:ext cx="2576842" cy="146782"/>
            </a:xfrm>
            <a:custGeom>
              <a:avLst/>
              <a:gdLst/>
              <a:ahLst/>
              <a:cxnLst/>
              <a:rect r="r" b="b" t="t" l="l"/>
              <a:pathLst>
                <a:path h="146782" w="2576842">
                  <a:moveTo>
                    <a:pt x="0" y="0"/>
                  </a:moveTo>
                  <a:lnTo>
                    <a:pt x="2576842" y="0"/>
                  </a:lnTo>
                  <a:lnTo>
                    <a:pt x="2576842" y="146782"/>
                  </a:lnTo>
                  <a:lnTo>
                    <a:pt x="0" y="146782"/>
                  </a:lnTo>
                  <a:close/>
                </a:path>
              </a:pathLst>
            </a:custGeom>
            <a:blipFill>
              <a:blip r:embed="rId3">
                <a:alphaModFix amt="0"/>
              </a:blip>
              <a:stretch>
                <a:fillRect l="0" t="-292069" r="0" b="-292072"/>
              </a:stretch>
            </a:blipFill>
          </p:spPr>
        </p:sp>
        <p:sp>
          <p:nvSpPr>
            <p:cNvPr name="TextBox 220" id="220"/>
            <p:cNvSpPr txBox="true"/>
            <p:nvPr/>
          </p:nvSpPr>
          <p:spPr>
            <a:xfrm>
              <a:off x="0" y="-28575"/>
              <a:ext cx="2576843" cy="175362"/>
            </a:xfrm>
            <a:prstGeom prst="rect">
              <a:avLst/>
            </a:prstGeom>
          </p:spPr>
          <p:txBody>
            <a:bodyPr anchor="ctr" rtlCol="false" tIns="0" lIns="0" bIns="0" rIns="0"/>
            <a:lstStyle/>
            <a:p>
              <a:pPr algn="l">
                <a:lnSpc>
                  <a:spcPts val="902"/>
                </a:lnSpc>
              </a:pPr>
              <a:r>
                <a:rPr lang="en-US" sz="752">
                  <a:solidFill>
                    <a:srgbClr val="1A4000"/>
                  </a:solidFill>
                  <a:latin typeface="Calibri (MS)"/>
                  <a:ea typeface="Calibri (MS)"/>
                  <a:cs typeface="Calibri (MS)"/>
                  <a:sym typeface="Calibri (MS)"/>
                </a:rPr>
                <a:t>Minor procedures</a:t>
              </a:r>
            </a:p>
          </p:txBody>
        </p:sp>
      </p:grpSp>
      <p:grpSp>
        <p:nvGrpSpPr>
          <p:cNvPr name="Group 221" id="221"/>
          <p:cNvGrpSpPr/>
          <p:nvPr/>
        </p:nvGrpSpPr>
        <p:grpSpPr>
          <a:xfrm rot="0">
            <a:off x="5183114" y="6253401"/>
            <a:ext cx="2324310" cy="740283"/>
            <a:chOff x="0" y="0"/>
            <a:chExt cx="3099079" cy="987044"/>
          </a:xfrm>
        </p:grpSpPr>
        <p:sp>
          <p:nvSpPr>
            <p:cNvPr name="Freeform 222" id="222"/>
            <p:cNvSpPr/>
            <p:nvPr/>
          </p:nvSpPr>
          <p:spPr>
            <a:xfrm flipH="false" flipV="false" rot="0">
              <a:off x="4191" y="4191"/>
              <a:ext cx="3090672" cy="978662"/>
            </a:xfrm>
            <a:custGeom>
              <a:avLst/>
              <a:gdLst/>
              <a:ahLst/>
              <a:cxnLst/>
              <a:rect r="r" b="b" t="t" l="l"/>
              <a:pathLst>
                <a:path h="978662" w="3090672">
                  <a:moveTo>
                    <a:pt x="0" y="0"/>
                  </a:moveTo>
                  <a:lnTo>
                    <a:pt x="3090672" y="0"/>
                  </a:lnTo>
                  <a:lnTo>
                    <a:pt x="3090672" y="978662"/>
                  </a:lnTo>
                  <a:lnTo>
                    <a:pt x="0" y="978662"/>
                  </a:lnTo>
                  <a:close/>
                </a:path>
              </a:pathLst>
            </a:custGeom>
            <a:solidFill>
              <a:srgbClr val="E8F2F8"/>
            </a:solidFill>
          </p:spPr>
        </p:sp>
        <p:sp>
          <p:nvSpPr>
            <p:cNvPr name="Freeform 223" id="223"/>
            <p:cNvSpPr/>
            <p:nvPr/>
          </p:nvSpPr>
          <p:spPr>
            <a:xfrm flipH="false" flipV="false" rot="0">
              <a:off x="0" y="0"/>
              <a:ext cx="3099054" cy="987044"/>
            </a:xfrm>
            <a:custGeom>
              <a:avLst/>
              <a:gdLst/>
              <a:ahLst/>
              <a:cxnLst/>
              <a:rect r="r" b="b" t="t" l="l"/>
              <a:pathLst>
                <a:path h="987044" w="3099054">
                  <a:moveTo>
                    <a:pt x="4191" y="0"/>
                  </a:moveTo>
                  <a:lnTo>
                    <a:pt x="3094863" y="0"/>
                  </a:lnTo>
                  <a:cubicBezTo>
                    <a:pt x="3097149" y="0"/>
                    <a:pt x="3099054" y="1905"/>
                    <a:pt x="3099054" y="4191"/>
                  </a:cubicBezTo>
                  <a:lnTo>
                    <a:pt x="3099054" y="982853"/>
                  </a:lnTo>
                  <a:cubicBezTo>
                    <a:pt x="3099054" y="985139"/>
                    <a:pt x="3097149" y="987044"/>
                    <a:pt x="3094863" y="987044"/>
                  </a:cubicBezTo>
                  <a:lnTo>
                    <a:pt x="4191" y="987044"/>
                  </a:lnTo>
                  <a:cubicBezTo>
                    <a:pt x="1905" y="987044"/>
                    <a:pt x="0" y="985139"/>
                    <a:pt x="0" y="982853"/>
                  </a:cubicBezTo>
                  <a:lnTo>
                    <a:pt x="0" y="4191"/>
                  </a:lnTo>
                  <a:cubicBezTo>
                    <a:pt x="0" y="1905"/>
                    <a:pt x="1905" y="0"/>
                    <a:pt x="4191" y="0"/>
                  </a:cubicBezTo>
                  <a:moveTo>
                    <a:pt x="4191" y="8509"/>
                  </a:moveTo>
                  <a:lnTo>
                    <a:pt x="4191" y="4191"/>
                  </a:lnTo>
                  <a:lnTo>
                    <a:pt x="8509" y="4191"/>
                  </a:lnTo>
                  <a:lnTo>
                    <a:pt x="8509" y="982853"/>
                  </a:lnTo>
                  <a:lnTo>
                    <a:pt x="4191" y="982853"/>
                  </a:lnTo>
                  <a:lnTo>
                    <a:pt x="4191" y="978662"/>
                  </a:lnTo>
                  <a:lnTo>
                    <a:pt x="3094863" y="978662"/>
                  </a:lnTo>
                  <a:lnTo>
                    <a:pt x="3094863" y="982853"/>
                  </a:lnTo>
                  <a:lnTo>
                    <a:pt x="3090672" y="982853"/>
                  </a:lnTo>
                  <a:lnTo>
                    <a:pt x="3090672" y="4191"/>
                  </a:lnTo>
                  <a:lnTo>
                    <a:pt x="3094863" y="4191"/>
                  </a:lnTo>
                  <a:lnTo>
                    <a:pt x="3094863" y="8509"/>
                  </a:lnTo>
                  <a:lnTo>
                    <a:pt x="4191" y="8509"/>
                  </a:lnTo>
                  <a:close/>
                </a:path>
              </a:pathLst>
            </a:custGeom>
            <a:solidFill>
              <a:srgbClr val="E8F2F8"/>
            </a:solidFill>
          </p:spPr>
        </p:sp>
      </p:grpSp>
      <p:grpSp>
        <p:nvGrpSpPr>
          <p:cNvPr name="Group 224" id="224"/>
          <p:cNvGrpSpPr/>
          <p:nvPr/>
        </p:nvGrpSpPr>
        <p:grpSpPr>
          <a:xfrm rot="0">
            <a:off x="5179933" y="6250219"/>
            <a:ext cx="2330672" cy="232915"/>
            <a:chOff x="0" y="0"/>
            <a:chExt cx="3107563" cy="310553"/>
          </a:xfrm>
        </p:grpSpPr>
        <p:sp>
          <p:nvSpPr>
            <p:cNvPr name="Freeform 225" id="225"/>
            <p:cNvSpPr/>
            <p:nvPr/>
          </p:nvSpPr>
          <p:spPr>
            <a:xfrm flipH="false" flipV="false" rot="0">
              <a:off x="8509" y="8509"/>
              <a:ext cx="3090545" cy="293497"/>
            </a:xfrm>
            <a:custGeom>
              <a:avLst/>
              <a:gdLst/>
              <a:ahLst/>
              <a:cxnLst/>
              <a:rect r="r" b="b" t="t" l="l"/>
              <a:pathLst>
                <a:path h="293497" w="3090545">
                  <a:moveTo>
                    <a:pt x="0" y="0"/>
                  </a:moveTo>
                  <a:lnTo>
                    <a:pt x="3090545" y="0"/>
                  </a:lnTo>
                  <a:lnTo>
                    <a:pt x="3090545" y="293497"/>
                  </a:lnTo>
                  <a:lnTo>
                    <a:pt x="0" y="293497"/>
                  </a:lnTo>
                  <a:close/>
                </a:path>
              </a:pathLst>
            </a:custGeom>
            <a:solidFill>
              <a:srgbClr val="3B5F72"/>
            </a:solidFill>
          </p:spPr>
        </p:sp>
        <p:sp>
          <p:nvSpPr>
            <p:cNvPr name="Freeform 226" id="226"/>
            <p:cNvSpPr/>
            <p:nvPr/>
          </p:nvSpPr>
          <p:spPr>
            <a:xfrm flipH="false" flipV="false" rot="0">
              <a:off x="0" y="0"/>
              <a:ext cx="3107563" cy="310515"/>
            </a:xfrm>
            <a:custGeom>
              <a:avLst/>
              <a:gdLst/>
              <a:ahLst/>
              <a:cxnLst/>
              <a:rect r="r" b="b" t="t" l="l"/>
              <a:pathLst>
                <a:path h="310515" w="3107563">
                  <a:moveTo>
                    <a:pt x="8509" y="0"/>
                  </a:moveTo>
                  <a:lnTo>
                    <a:pt x="3099054" y="0"/>
                  </a:lnTo>
                  <a:cubicBezTo>
                    <a:pt x="3103753" y="0"/>
                    <a:pt x="3107563" y="3810"/>
                    <a:pt x="3107563" y="8509"/>
                  </a:cubicBezTo>
                  <a:lnTo>
                    <a:pt x="3107563" y="302006"/>
                  </a:lnTo>
                  <a:cubicBezTo>
                    <a:pt x="3107563" y="306705"/>
                    <a:pt x="3103753" y="310515"/>
                    <a:pt x="3099054" y="310515"/>
                  </a:cubicBezTo>
                  <a:lnTo>
                    <a:pt x="8509" y="310515"/>
                  </a:lnTo>
                  <a:cubicBezTo>
                    <a:pt x="3810" y="310515"/>
                    <a:pt x="0" y="306705"/>
                    <a:pt x="0" y="302006"/>
                  </a:cubicBezTo>
                  <a:lnTo>
                    <a:pt x="0" y="8509"/>
                  </a:lnTo>
                  <a:cubicBezTo>
                    <a:pt x="0" y="3810"/>
                    <a:pt x="3810" y="0"/>
                    <a:pt x="8509" y="0"/>
                  </a:cubicBezTo>
                  <a:moveTo>
                    <a:pt x="8509" y="17018"/>
                  </a:moveTo>
                  <a:lnTo>
                    <a:pt x="8509" y="8509"/>
                  </a:lnTo>
                  <a:lnTo>
                    <a:pt x="17018" y="8509"/>
                  </a:lnTo>
                  <a:lnTo>
                    <a:pt x="17018" y="302006"/>
                  </a:lnTo>
                  <a:lnTo>
                    <a:pt x="8509" y="302006"/>
                  </a:lnTo>
                  <a:lnTo>
                    <a:pt x="8509" y="293497"/>
                  </a:lnTo>
                  <a:lnTo>
                    <a:pt x="3099054" y="293497"/>
                  </a:lnTo>
                  <a:lnTo>
                    <a:pt x="3099054" y="302006"/>
                  </a:lnTo>
                  <a:lnTo>
                    <a:pt x="3090545" y="302006"/>
                  </a:lnTo>
                  <a:lnTo>
                    <a:pt x="3090545" y="8509"/>
                  </a:lnTo>
                  <a:lnTo>
                    <a:pt x="3099054" y="8509"/>
                  </a:lnTo>
                  <a:lnTo>
                    <a:pt x="3099054" y="17018"/>
                  </a:lnTo>
                  <a:lnTo>
                    <a:pt x="8509" y="17018"/>
                  </a:lnTo>
                  <a:close/>
                </a:path>
              </a:pathLst>
            </a:custGeom>
            <a:solidFill>
              <a:srgbClr val="B07D2A"/>
            </a:solidFill>
          </p:spPr>
        </p:sp>
      </p:grpSp>
      <p:grpSp>
        <p:nvGrpSpPr>
          <p:cNvPr name="Group 227" id="227"/>
          <p:cNvGrpSpPr/>
          <p:nvPr/>
        </p:nvGrpSpPr>
        <p:grpSpPr>
          <a:xfrm rot="0">
            <a:off x="5296386" y="6302454"/>
            <a:ext cx="2097757" cy="119263"/>
            <a:chOff x="0" y="0"/>
            <a:chExt cx="2797010" cy="159017"/>
          </a:xfrm>
        </p:grpSpPr>
        <p:sp>
          <p:nvSpPr>
            <p:cNvPr name="Freeform 228" id="228"/>
            <p:cNvSpPr/>
            <p:nvPr/>
          </p:nvSpPr>
          <p:spPr>
            <a:xfrm flipH="false" flipV="false" rot="0">
              <a:off x="0" y="0"/>
              <a:ext cx="2797015" cy="159014"/>
            </a:xfrm>
            <a:custGeom>
              <a:avLst/>
              <a:gdLst/>
              <a:ahLst/>
              <a:cxnLst/>
              <a:rect r="r" b="b" t="t" l="l"/>
              <a:pathLst>
                <a:path h="159014" w="2797015">
                  <a:moveTo>
                    <a:pt x="0" y="0"/>
                  </a:moveTo>
                  <a:lnTo>
                    <a:pt x="2797015" y="0"/>
                  </a:lnTo>
                  <a:lnTo>
                    <a:pt x="2797015" y="159014"/>
                  </a:lnTo>
                  <a:lnTo>
                    <a:pt x="0" y="159014"/>
                  </a:lnTo>
                  <a:close/>
                </a:path>
              </a:pathLst>
            </a:custGeom>
            <a:blipFill>
              <a:blip r:embed="rId3">
                <a:alphaModFix amt="0"/>
              </a:blip>
              <a:stretch>
                <a:fillRect l="0" t="-292735" r="0" b="-292737"/>
              </a:stretch>
            </a:blipFill>
          </p:spPr>
        </p:sp>
        <p:sp>
          <p:nvSpPr>
            <p:cNvPr name="TextBox 229" id="229"/>
            <p:cNvSpPr txBox="true"/>
            <p:nvPr/>
          </p:nvSpPr>
          <p:spPr>
            <a:xfrm>
              <a:off x="0" y="-19050"/>
              <a:ext cx="2797010" cy="178067"/>
            </a:xfrm>
            <a:prstGeom prst="rect">
              <a:avLst/>
            </a:prstGeom>
          </p:spPr>
          <p:txBody>
            <a:bodyPr anchor="ctr" rtlCol="false" tIns="0" lIns="0" bIns="0" rIns="0"/>
            <a:lstStyle/>
            <a:p>
              <a:pPr algn="l">
                <a:lnSpc>
                  <a:spcPts val="722"/>
                </a:lnSpc>
              </a:pPr>
              <a:r>
                <a:rPr lang="en-US" b="true" sz="601" spc="100">
                  <a:solidFill>
                    <a:srgbClr val="F9FDFB"/>
                  </a:solidFill>
                  <a:latin typeface="Calibri (MS) Bold"/>
                  <a:ea typeface="Calibri (MS) Bold"/>
                  <a:cs typeface="Calibri (MS) Bold"/>
                  <a:sym typeface="Calibri (MS) Bold"/>
                </a:rPr>
                <a:t>THE SELF-PAY ADVANTAGE</a:t>
              </a:r>
            </a:p>
          </p:txBody>
        </p:sp>
      </p:grpSp>
      <p:grpSp>
        <p:nvGrpSpPr>
          <p:cNvPr name="Group 230" id="230"/>
          <p:cNvGrpSpPr/>
          <p:nvPr/>
        </p:nvGrpSpPr>
        <p:grpSpPr>
          <a:xfrm rot="0">
            <a:off x="5250528" y="6521234"/>
            <a:ext cx="2097757" cy="725352"/>
            <a:chOff x="0" y="0"/>
            <a:chExt cx="2797010" cy="967136"/>
          </a:xfrm>
        </p:grpSpPr>
        <p:sp>
          <p:nvSpPr>
            <p:cNvPr name="Freeform 231" id="231"/>
            <p:cNvSpPr/>
            <p:nvPr/>
          </p:nvSpPr>
          <p:spPr>
            <a:xfrm flipH="false" flipV="false" rot="0">
              <a:off x="0" y="0"/>
              <a:ext cx="2797015" cy="967138"/>
            </a:xfrm>
            <a:custGeom>
              <a:avLst/>
              <a:gdLst/>
              <a:ahLst/>
              <a:cxnLst/>
              <a:rect r="r" b="b" t="t" l="l"/>
              <a:pathLst>
                <a:path h="967138" w="2797015">
                  <a:moveTo>
                    <a:pt x="0" y="0"/>
                  </a:moveTo>
                  <a:lnTo>
                    <a:pt x="2797015" y="0"/>
                  </a:lnTo>
                  <a:lnTo>
                    <a:pt x="2797015" y="967138"/>
                  </a:lnTo>
                  <a:lnTo>
                    <a:pt x="0" y="967138"/>
                  </a:lnTo>
                  <a:close/>
                </a:path>
              </a:pathLst>
            </a:custGeom>
            <a:blipFill>
              <a:blip r:embed="rId3">
                <a:alphaModFix amt="0"/>
              </a:blip>
              <a:stretch>
                <a:fillRect l="0" t="-23468" r="0" b="10765"/>
              </a:stretch>
            </a:blipFill>
          </p:spPr>
        </p:sp>
        <p:sp>
          <p:nvSpPr>
            <p:cNvPr name="TextBox 232" id="232"/>
            <p:cNvSpPr txBox="true"/>
            <p:nvPr/>
          </p:nvSpPr>
          <p:spPr>
            <a:xfrm>
              <a:off x="0" y="-9525"/>
              <a:ext cx="2797010" cy="976661"/>
            </a:xfrm>
            <a:prstGeom prst="rect">
              <a:avLst/>
            </a:prstGeom>
          </p:spPr>
          <p:txBody>
            <a:bodyPr anchor="ctr" rtlCol="false" tIns="0" lIns="0" bIns="0" rIns="0"/>
            <a:lstStyle/>
            <a:p>
              <a:pPr algn="l">
                <a:lnSpc>
                  <a:spcPts val="962"/>
                </a:lnSpc>
              </a:pPr>
              <a:r>
                <a:rPr lang="en-US" b="true" sz="802">
                  <a:solidFill>
                    <a:srgbClr val="1A4000"/>
                  </a:solidFill>
                  <a:latin typeface="Calibri (MS) Bold"/>
                  <a:ea typeface="Calibri (MS) Bold"/>
                  <a:cs typeface="Calibri (MS) Bold"/>
                  <a:sym typeface="Calibri (MS) Bold"/>
                </a:rPr>
                <a:t>Self-pay rates are often 40-60% less </a:t>
              </a:r>
              <a:r>
                <a:rPr lang="en-US" sz="802">
                  <a:solidFill>
                    <a:srgbClr val="1A4000"/>
                  </a:solidFill>
                  <a:latin typeface="Calibri (MS)"/>
                  <a:ea typeface="Calibri (MS)"/>
                  <a:cs typeface="Calibri (MS)"/>
                  <a:sym typeface="Calibri (MS)"/>
                </a:rPr>
                <a:t>than what insurance is billed. A $1,600 mole removal may cost $400 as self-pay. A minor procedure "covered" under a $5,000 deductible could cost less paying directly than it ever would under that deductible.</a:t>
              </a:r>
            </a:p>
          </p:txBody>
        </p:sp>
      </p:grpSp>
      <p:grpSp>
        <p:nvGrpSpPr>
          <p:cNvPr name="Group 233" id="233"/>
          <p:cNvGrpSpPr/>
          <p:nvPr/>
        </p:nvGrpSpPr>
        <p:grpSpPr>
          <a:xfrm rot="0">
            <a:off x="293560" y="7215254"/>
            <a:ext cx="3669554" cy="137608"/>
            <a:chOff x="0" y="0"/>
            <a:chExt cx="4892738" cy="183477"/>
          </a:xfrm>
        </p:grpSpPr>
        <p:sp>
          <p:nvSpPr>
            <p:cNvPr name="Freeform 234" id="234"/>
            <p:cNvSpPr/>
            <p:nvPr/>
          </p:nvSpPr>
          <p:spPr>
            <a:xfrm flipH="false" flipV="false" rot="0">
              <a:off x="0" y="0"/>
              <a:ext cx="4892737" cy="183478"/>
            </a:xfrm>
            <a:custGeom>
              <a:avLst/>
              <a:gdLst/>
              <a:ahLst/>
              <a:cxnLst/>
              <a:rect r="r" b="b" t="t" l="l"/>
              <a:pathLst>
                <a:path h="183478" w="4892737">
                  <a:moveTo>
                    <a:pt x="0" y="0"/>
                  </a:moveTo>
                  <a:lnTo>
                    <a:pt x="4892737" y="0"/>
                  </a:lnTo>
                  <a:lnTo>
                    <a:pt x="4892737" y="183478"/>
                  </a:lnTo>
                  <a:lnTo>
                    <a:pt x="0" y="183478"/>
                  </a:lnTo>
                  <a:close/>
                </a:path>
              </a:pathLst>
            </a:custGeom>
            <a:blipFill>
              <a:blip r:embed="rId3">
                <a:alphaModFix amt="0"/>
              </a:blip>
              <a:stretch>
                <a:fillRect l="0" t="-469601" r="0" b="-469600"/>
              </a:stretch>
            </a:blipFill>
          </p:spPr>
        </p:sp>
        <p:sp>
          <p:nvSpPr>
            <p:cNvPr name="TextBox 235" id="235"/>
            <p:cNvSpPr txBox="true"/>
            <p:nvPr/>
          </p:nvSpPr>
          <p:spPr>
            <a:xfrm>
              <a:off x="0" y="-19050"/>
              <a:ext cx="4892738" cy="202527"/>
            </a:xfrm>
            <a:prstGeom prst="rect">
              <a:avLst/>
            </a:prstGeom>
          </p:spPr>
          <p:txBody>
            <a:bodyPr anchor="ctr" rtlCol="false" tIns="0" lIns="0" bIns="0" rIns="0"/>
            <a:lstStyle/>
            <a:p>
              <a:pPr algn="l">
                <a:lnSpc>
                  <a:spcPts val="782"/>
                </a:lnSpc>
              </a:pPr>
              <a:r>
                <a:rPr lang="en-US" b="true" sz="652" spc="200">
                  <a:solidFill>
                    <a:srgbClr val="1A4000"/>
                  </a:solidFill>
                  <a:latin typeface="Calibri (MS) Bold"/>
                  <a:ea typeface="Calibri (MS) Bold"/>
                  <a:cs typeface="Calibri (MS) Bold"/>
                  <a:sym typeface="Calibri (MS) Bold"/>
                </a:rPr>
                <a:t>WHAT'S INCLUDED</a:t>
              </a:r>
            </a:p>
          </p:txBody>
        </p:sp>
      </p:grpSp>
      <p:grpSp>
        <p:nvGrpSpPr>
          <p:cNvPr name="Group 236" id="236"/>
          <p:cNvGrpSpPr/>
          <p:nvPr/>
        </p:nvGrpSpPr>
        <p:grpSpPr>
          <a:xfrm rot="0">
            <a:off x="290379" y="7349680"/>
            <a:ext cx="1726473" cy="813673"/>
            <a:chOff x="0" y="0"/>
            <a:chExt cx="2301964" cy="1084898"/>
          </a:xfrm>
        </p:grpSpPr>
        <p:sp>
          <p:nvSpPr>
            <p:cNvPr name="Freeform 237" id="237"/>
            <p:cNvSpPr/>
            <p:nvPr/>
          </p:nvSpPr>
          <p:spPr>
            <a:xfrm flipH="false" flipV="false" rot="0">
              <a:off x="4191" y="4191"/>
              <a:ext cx="2293493" cy="1076452"/>
            </a:xfrm>
            <a:custGeom>
              <a:avLst/>
              <a:gdLst/>
              <a:ahLst/>
              <a:cxnLst/>
              <a:rect r="r" b="b" t="t" l="l"/>
              <a:pathLst>
                <a:path h="1076452" w="2293493">
                  <a:moveTo>
                    <a:pt x="0" y="0"/>
                  </a:moveTo>
                  <a:lnTo>
                    <a:pt x="2293493" y="0"/>
                  </a:lnTo>
                  <a:lnTo>
                    <a:pt x="2293493" y="1076452"/>
                  </a:lnTo>
                  <a:lnTo>
                    <a:pt x="0" y="1076452"/>
                  </a:lnTo>
                  <a:close/>
                </a:path>
              </a:pathLst>
            </a:custGeom>
            <a:solidFill>
              <a:srgbClr val="FFFFFF"/>
            </a:solidFill>
          </p:spPr>
        </p:sp>
        <p:sp>
          <p:nvSpPr>
            <p:cNvPr name="Freeform 238" id="238"/>
            <p:cNvSpPr/>
            <p:nvPr/>
          </p:nvSpPr>
          <p:spPr>
            <a:xfrm flipH="false" flipV="false" rot="0">
              <a:off x="0" y="0"/>
              <a:ext cx="2301875" cy="1084834"/>
            </a:xfrm>
            <a:custGeom>
              <a:avLst/>
              <a:gdLst/>
              <a:ahLst/>
              <a:cxnLst/>
              <a:rect r="r" b="b" t="t" l="l"/>
              <a:pathLst>
                <a:path h="1084834" w="2301875">
                  <a:moveTo>
                    <a:pt x="4191" y="0"/>
                  </a:moveTo>
                  <a:lnTo>
                    <a:pt x="2297684" y="0"/>
                  </a:lnTo>
                  <a:cubicBezTo>
                    <a:pt x="2299970" y="0"/>
                    <a:pt x="2301875" y="1905"/>
                    <a:pt x="2301875" y="4191"/>
                  </a:cubicBezTo>
                  <a:lnTo>
                    <a:pt x="2301875" y="1080643"/>
                  </a:lnTo>
                  <a:cubicBezTo>
                    <a:pt x="2301875" y="1082929"/>
                    <a:pt x="2299970" y="1084834"/>
                    <a:pt x="2297684" y="1084834"/>
                  </a:cubicBezTo>
                  <a:lnTo>
                    <a:pt x="4191" y="1084834"/>
                  </a:lnTo>
                  <a:cubicBezTo>
                    <a:pt x="1905" y="1084834"/>
                    <a:pt x="0" y="1082929"/>
                    <a:pt x="0" y="1080643"/>
                  </a:cubicBezTo>
                  <a:lnTo>
                    <a:pt x="0" y="4191"/>
                  </a:lnTo>
                  <a:cubicBezTo>
                    <a:pt x="0" y="1905"/>
                    <a:pt x="1905" y="0"/>
                    <a:pt x="4191" y="0"/>
                  </a:cubicBezTo>
                  <a:moveTo>
                    <a:pt x="4191" y="8509"/>
                  </a:moveTo>
                  <a:lnTo>
                    <a:pt x="4191" y="4191"/>
                  </a:lnTo>
                  <a:lnTo>
                    <a:pt x="8509" y="4191"/>
                  </a:lnTo>
                  <a:lnTo>
                    <a:pt x="8509" y="1080643"/>
                  </a:lnTo>
                  <a:lnTo>
                    <a:pt x="4191" y="1080643"/>
                  </a:lnTo>
                  <a:lnTo>
                    <a:pt x="4191" y="1076452"/>
                  </a:lnTo>
                  <a:lnTo>
                    <a:pt x="2297684" y="1076452"/>
                  </a:lnTo>
                  <a:lnTo>
                    <a:pt x="2297684" y="1080643"/>
                  </a:lnTo>
                  <a:lnTo>
                    <a:pt x="2293493" y="1080643"/>
                  </a:lnTo>
                  <a:lnTo>
                    <a:pt x="2293493" y="4191"/>
                  </a:lnTo>
                  <a:lnTo>
                    <a:pt x="2297684" y="4191"/>
                  </a:lnTo>
                  <a:lnTo>
                    <a:pt x="2297684" y="8509"/>
                  </a:lnTo>
                  <a:lnTo>
                    <a:pt x="4191" y="8509"/>
                  </a:lnTo>
                  <a:close/>
                </a:path>
              </a:pathLst>
            </a:custGeom>
            <a:solidFill>
              <a:srgbClr val="D4E6E1"/>
            </a:solidFill>
          </p:spPr>
        </p:sp>
      </p:grpSp>
      <p:grpSp>
        <p:nvGrpSpPr>
          <p:cNvPr name="Group 239" id="239"/>
          <p:cNvGrpSpPr/>
          <p:nvPr/>
        </p:nvGrpSpPr>
        <p:grpSpPr>
          <a:xfrm rot="0">
            <a:off x="293560" y="7444607"/>
            <a:ext cx="1720101" cy="238525"/>
            <a:chOff x="0" y="0"/>
            <a:chExt cx="2293468" cy="318033"/>
          </a:xfrm>
        </p:grpSpPr>
        <p:sp>
          <p:nvSpPr>
            <p:cNvPr name="Freeform 240" id="240"/>
            <p:cNvSpPr/>
            <p:nvPr/>
          </p:nvSpPr>
          <p:spPr>
            <a:xfrm flipH="false" flipV="false" rot="0">
              <a:off x="0" y="0"/>
              <a:ext cx="2293471" cy="318028"/>
            </a:xfrm>
            <a:custGeom>
              <a:avLst/>
              <a:gdLst/>
              <a:ahLst/>
              <a:cxnLst/>
              <a:rect r="r" b="b" t="t" l="l"/>
              <a:pathLst>
                <a:path h="318028" w="2293471">
                  <a:moveTo>
                    <a:pt x="0" y="0"/>
                  </a:moveTo>
                  <a:lnTo>
                    <a:pt x="2293471" y="0"/>
                  </a:lnTo>
                  <a:lnTo>
                    <a:pt x="2293471" y="318028"/>
                  </a:lnTo>
                  <a:lnTo>
                    <a:pt x="0" y="318028"/>
                  </a:lnTo>
                  <a:close/>
                </a:path>
              </a:pathLst>
            </a:custGeom>
            <a:blipFill>
              <a:blip r:embed="rId3">
                <a:alphaModFix amt="0"/>
              </a:blip>
              <a:stretch>
                <a:fillRect l="0" t="-90516" r="0" b="-90517"/>
              </a:stretch>
            </a:blipFill>
          </p:spPr>
        </p:sp>
        <p:sp>
          <p:nvSpPr>
            <p:cNvPr name="TextBox 241" id="241"/>
            <p:cNvSpPr txBox="true"/>
            <p:nvPr/>
          </p:nvSpPr>
          <p:spPr>
            <a:xfrm>
              <a:off x="0" y="-38100"/>
              <a:ext cx="2293468" cy="356133"/>
            </a:xfrm>
            <a:prstGeom prst="rect">
              <a:avLst/>
            </a:prstGeom>
          </p:spPr>
          <p:txBody>
            <a:bodyPr anchor="ctr" rtlCol="false" tIns="0" lIns="0" bIns="0" rIns="0"/>
            <a:lstStyle/>
            <a:p>
              <a:pPr algn="ctr">
                <a:lnSpc>
                  <a:spcPts val="2046"/>
                </a:lnSpc>
              </a:pPr>
              <a:r>
                <a:rPr lang="en-US" sz="1705">
                  <a:solidFill>
                    <a:srgbClr val="1A4000"/>
                  </a:solidFill>
                  <a:latin typeface="Calibri (MS)"/>
                  <a:ea typeface="Calibri (MS)"/>
                  <a:cs typeface="Calibri (MS)"/>
                  <a:sym typeface="Calibri (MS)"/>
                </a:rPr>
                <a:t>🩺</a:t>
              </a:r>
            </a:p>
          </p:txBody>
        </p:sp>
      </p:grpSp>
      <p:grpSp>
        <p:nvGrpSpPr>
          <p:cNvPr name="Group 242" id="242"/>
          <p:cNvGrpSpPr/>
          <p:nvPr/>
        </p:nvGrpSpPr>
        <p:grpSpPr>
          <a:xfrm rot="0">
            <a:off x="366951" y="7719822"/>
            <a:ext cx="1573320" cy="155953"/>
            <a:chOff x="0" y="0"/>
            <a:chExt cx="2097761" cy="207937"/>
          </a:xfrm>
        </p:grpSpPr>
        <p:sp>
          <p:nvSpPr>
            <p:cNvPr name="Freeform 243" id="243"/>
            <p:cNvSpPr/>
            <p:nvPr/>
          </p:nvSpPr>
          <p:spPr>
            <a:xfrm flipH="false" flipV="false" rot="0">
              <a:off x="0" y="0"/>
              <a:ext cx="2097761" cy="207941"/>
            </a:xfrm>
            <a:custGeom>
              <a:avLst/>
              <a:gdLst/>
              <a:ahLst/>
              <a:cxnLst/>
              <a:rect r="r" b="b" t="t" l="l"/>
              <a:pathLst>
                <a:path h="207941" w="2097761">
                  <a:moveTo>
                    <a:pt x="0" y="0"/>
                  </a:moveTo>
                  <a:lnTo>
                    <a:pt x="2097761" y="0"/>
                  </a:lnTo>
                  <a:lnTo>
                    <a:pt x="2097761" y="207941"/>
                  </a:lnTo>
                  <a:lnTo>
                    <a:pt x="0" y="207941"/>
                  </a:lnTo>
                  <a:close/>
                </a:path>
              </a:pathLst>
            </a:custGeom>
            <a:blipFill>
              <a:blip r:embed="rId3">
                <a:alphaModFix amt="0"/>
              </a:blip>
              <a:stretch>
                <a:fillRect l="0" t="-146570" r="0" b="-146568"/>
              </a:stretch>
            </a:blipFill>
          </p:spPr>
        </p:sp>
        <p:sp>
          <p:nvSpPr>
            <p:cNvPr name="TextBox 244" id="244"/>
            <p:cNvSpPr txBox="true"/>
            <p:nvPr/>
          </p:nvSpPr>
          <p:spPr>
            <a:xfrm>
              <a:off x="0" y="-28575"/>
              <a:ext cx="2097761" cy="236512"/>
            </a:xfrm>
            <a:prstGeom prst="rect">
              <a:avLst/>
            </a:prstGeom>
          </p:spPr>
          <p:txBody>
            <a:bodyPr anchor="ctr" rtlCol="false" tIns="0" lIns="0" bIns="0" rIns="0"/>
            <a:lstStyle/>
            <a:p>
              <a:pPr algn="ctr">
                <a:lnSpc>
                  <a:spcPts val="902"/>
                </a:lnSpc>
              </a:pPr>
              <a:r>
                <a:rPr lang="en-US" b="true" sz="752">
                  <a:solidFill>
                    <a:srgbClr val="235E52"/>
                  </a:solidFill>
                  <a:latin typeface="Calibri (MS) Bold"/>
                  <a:ea typeface="Calibri (MS) Bold"/>
                  <a:cs typeface="Calibri (MS) Bold"/>
                  <a:sym typeface="Calibri (MS) Bold"/>
                </a:rPr>
                <a:t>Medical Sharing</a:t>
              </a:r>
            </a:p>
          </p:txBody>
        </p:sp>
      </p:grpSp>
      <p:grpSp>
        <p:nvGrpSpPr>
          <p:cNvPr name="Group 245" id="245"/>
          <p:cNvGrpSpPr/>
          <p:nvPr/>
        </p:nvGrpSpPr>
        <p:grpSpPr>
          <a:xfrm rot="0">
            <a:off x="348605" y="7875775"/>
            <a:ext cx="1610020" cy="256870"/>
            <a:chOff x="0" y="0"/>
            <a:chExt cx="2146694" cy="342494"/>
          </a:xfrm>
        </p:grpSpPr>
        <p:sp>
          <p:nvSpPr>
            <p:cNvPr name="Freeform 246" id="246"/>
            <p:cNvSpPr/>
            <p:nvPr/>
          </p:nvSpPr>
          <p:spPr>
            <a:xfrm flipH="false" flipV="false" rot="0">
              <a:off x="0" y="0"/>
              <a:ext cx="2146689" cy="342492"/>
            </a:xfrm>
            <a:custGeom>
              <a:avLst/>
              <a:gdLst/>
              <a:ahLst/>
              <a:cxnLst/>
              <a:rect r="r" b="b" t="t" l="l"/>
              <a:pathLst>
                <a:path h="342492" w="2146689">
                  <a:moveTo>
                    <a:pt x="0" y="0"/>
                  </a:moveTo>
                  <a:lnTo>
                    <a:pt x="2146689" y="0"/>
                  </a:lnTo>
                  <a:lnTo>
                    <a:pt x="2146689" y="342492"/>
                  </a:lnTo>
                  <a:lnTo>
                    <a:pt x="0" y="342492"/>
                  </a:lnTo>
                  <a:close/>
                </a:path>
              </a:pathLst>
            </a:custGeom>
            <a:blipFill>
              <a:blip r:embed="rId3">
                <a:alphaModFix amt="0"/>
              </a:blip>
              <a:stretch>
                <a:fillRect l="0" t="-72129" r="0" b="-72130"/>
              </a:stretch>
            </a:blipFill>
          </p:spPr>
        </p:sp>
        <p:sp>
          <p:nvSpPr>
            <p:cNvPr name="TextBox 247" id="247"/>
            <p:cNvSpPr txBox="true"/>
            <p:nvPr/>
          </p:nvSpPr>
          <p:spPr>
            <a:xfrm>
              <a:off x="0" y="-19050"/>
              <a:ext cx="2146694" cy="361544"/>
            </a:xfrm>
            <a:prstGeom prst="rect">
              <a:avLst/>
            </a:prstGeom>
          </p:spPr>
          <p:txBody>
            <a:bodyPr anchor="ctr" rtlCol="false" tIns="0" lIns="0" bIns="0" rIns="0"/>
            <a:lstStyle/>
            <a:p>
              <a:pPr algn="ctr">
                <a:lnSpc>
                  <a:spcPts val="782"/>
                </a:lnSpc>
              </a:pPr>
              <a:r>
                <a:rPr lang="en-US" sz="652">
                  <a:solidFill>
                    <a:srgbClr val="1A4000"/>
                  </a:solidFill>
                  <a:latin typeface="Calibri (MS)"/>
                  <a:ea typeface="Calibri (MS)"/>
                  <a:cs typeface="Calibri (MS)"/>
                  <a:sym typeface="Calibri (MS)"/>
                </a:rPr>
                <a:t>Hospitalization, surgery, ER &amp; maternity shared by the community.</a:t>
              </a:r>
            </a:p>
          </p:txBody>
        </p:sp>
      </p:grpSp>
      <p:grpSp>
        <p:nvGrpSpPr>
          <p:cNvPr name="Group 248" id="248"/>
          <p:cNvGrpSpPr/>
          <p:nvPr/>
        </p:nvGrpSpPr>
        <p:grpSpPr>
          <a:xfrm rot="0">
            <a:off x="2120570" y="7349680"/>
            <a:ext cx="1726473" cy="813673"/>
            <a:chOff x="0" y="0"/>
            <a:chExt cx="2301964" cy="1084898"/>
          </a:xfrm>
        </p:grpSpPr>
        <p:sp>
          <p:nvSpPr>
            <p:cNvPr name="Freeform 249" id="249"/>
            <p:cNvSpPr/>
            <p:nvPr/>
          </p:nvSpPr>
          <p:spPr>
            <a:xfrm flipH="false" flipV="false" rot="0">
              <a:off x="4191" y="4191"/>
              <a:ext cx="2293493" cy="1076452"/>
            </a:xfrm>
            <a:custGeom>
              <a:avLst/>
              <a:gdLst/>
              <a:ahLst/>
              <a:cxnLst/>
              <a:rect r="r" b="b" t="t" l="l"/>
              <a:pathLst>
                <a:path h="1076452" w="2293493">
                  <a:moveTo>
                    <a:pt x="0" y="0"/>
                  </a:moveTo>
                  <a:lnTo>
                    <a:pt x="2293493" y="0"/>
                  </a:lnTo>
                  <a:lnTo>
                    <a:pt x="2293493" y="1076452"/>
                  </a:lnTo>
                  <a:lnTo>
                    <a:pt x="0" y="1076452"/>
                  </a:lnTo>
                  <a:close/>
                </a:path>
              </a:pathLst>
            </a:custGeom>
            <a:solidFill>
              <a:srgbClr val="FFFFFF"/>
            </a:solidFill>
          </p:spPr>
        </p:sp>
        <p:sp>
          <p:nvSpPr>
            <p:cNvPr name="Freeform 250" id="250"/>
            <p:cNvSpPr/>
            <p:nvPr/>
          </p:nvSpPr>
          <p:spPr>
            <a:xfrm flipH="false" flipV="false" rot="0">
              <a:off x="0" y="0"/>
              <a:ext cx="2301875" cy="1084834"/>
            </a:xfrm>
            <a:custGeom>
              <a:avLst/>
              <a:gdLst/>
              <a:ahLst/>
              <a:cxnLst/>
              <a:rect r="r" b="b" t="t" l="l"/>
              <a:pathLst>
                <a:path h="1084834" w="2301875">
                  <a:moveTo>
                    <a:pt x="4191" y="0"/>
                  </a:moveTo>
                  <a:lnTo>
                    <a:pt x="2297684" y="0"/>
                  </a:lnTo>
                  <a:cubicBezTo>
                    <a:pt x="2299970" y="0"/>
                    <a:pt x="2301875" y="1905"/>
                    <a:pt x="2301875" y="4191"/>
                  </a:cubicBezTo>
                  <a:lnTo>
                    <a:pt x="2301875" y="1080643"/>
                  </a:lnTo>
                  <a:cubicBezTo>
                    <a:pt x="2301875" y="1082929"/>
                    <a:pt x="2299970" y="1084834"/>
                    <a:pt x="2297684" y="1084834"/>
                  </a:cubicBezTo>
                  <a:lnTo>
                    <a:pt x="4191" y="1084834"/>
                  </a:lnTo>
                  <a:cubicBezTo>
                    <a:pt x="1905" y="1084834"/>
                    <a:pt x="0" y="1082929"/>
                    <a:pt x="0" y="1080643"/>
                  </a:cubicBezTo>
                  <a:lnTo>
                    <a:pt x="0" y="4191"/>
                  </a:lnTo>
                  <a:cubicBezTo>
                    <a:pt x="0" y="1905"/>
                    <a:pt x="1905" y="0"/>
                    <a:pt x="4191" y="0"/>
                  </a:cubicBezTo>
                  <a:moveTo>
                    <a:pt x="4191" y="8509"/>
                  </a:moveTo>
                  <a:lnTo>
                    <a:pt x="4191" y="4191"/>
                  </a:lnTo>
                  <a:lnTo>
                    <a:pt x="8509" y="4191"/>
                  </a:lnTo>
                  <a:lnTo>
                    <a:pt x="8509" y="1080643"/>
                  </a:lnTo>
                  <a:lnTo>
                    <a:pt x="4191" y="1080643"/>
                  </a:lnTo>
                  <a:lnTo>
                    <a:pt x="4191" y="1076452"/>
                  </a:lnTo>
                  <a:lnTo>
                    <a:pt x="2297684" y="1076452"/>
                  </a:lnTo>
                  <a:lnTo>
                    <a:pt x="2297684" y="1080643"/>
                  </a:lnTo>
                  <a:lnTo>
                    <a:pt x="2293493" y="1080643"/>
                  </a:lnTo>
                  <a:lnTo>
                    <a:pt x="2293493" y="4191"/>
                  </a:lnTo>
                  <a:lnTo>
                    <a:pt x="2297684" y="4191"/>
                  </a:lnTo>
                  <a:lnTo>
                    <a:pt x="2297684" y="8509"/>
                  </a:lnTo>
                  <a:lnTo>
                    <a:pt x="4191" y="8509"/>
                  </a:lnTo>
                  <a:close/>
                </a:path>
              </a:pathLst>
            </a:custGeom>
            <a:solidFill>
              <a:srgbClr val="D4E6E1"/>
            </a:solidFill>
          </p:spPr>
        </p:sp>
      </p:grpSp>
      <p:grpSp>
        <p:nvGrpSpPr>
          <p:cNvPr name="Group 251" id="251"/>
          <p:cNvGrpSpPr/>
          <p:nvPr/>
        </p:nvGrpSpPr>
        <p:grpSpPr>
          <a:xfrm rot="0">
            <a:off x="2123751" y="7444607"/>
            <a:ext cx="1720101" cy="238525"/>
            <a:chOff x="0" y="0"/>
            <a:chExt cx="2293468" cy="318033"/>
          </a:xfrm>
        </p:grpSpPr>
        <p:sp>
          <p:nvSpPr>
            <p:cNvPr name="Freeform 252" id="252"/>
            <p:cNvSpPr/>
            <p:nvPr/>
          </p:nvSpPr>
          <p:spPr>
            <a:xfrm flipH="false" flipV="false" rot="0">
              <a:off x="0" y="0"/>
              <a:ext cx="2293471" cy="318028"/>
            </a:xfrm>
            <a:custGeom>
              <a:avLst/>
              <a:gdLst/>
              <a:ahLst/>
              <a:cxnLst/>
              <a:rect r="r" b="b" t="t" l="l"/>
              <a:pathLst>
                <a:path h="318028" w="2293471">
                  <a:moveTo>
                    <a:pt x="0" y="0"/>
                  </a:moveTo>
                  <a:lnTo>
                    <a:pt x="2293471" y="0"/>
                  </a:lnTo>
                  <a:lnTo>
                    <a:pt x="2293471" y="318028"/>
                  </a:lnTo>
                  <a:lnTo>
                    <a:pt x="0" y="318028"/>
                  </a:lnTo>
                  <a:close/>
                </a:path>
              </a:pathLst>
            </a:custGeom>
            <a:blipFill>
              <a:blip r:embed="rId3">
                <a:alphaModFix amt="0"/>
              </a:blip>
              <a:stretch>
                <a:fillRect l="0" t="-90516" r="0" b="-90517"/>
              </a:stretch>
            </a:blipFill>
          </p:spPr>
        </p:sp>
        <p:sp>
          <p:nvSpPr>
            <p:cNvPr name="TextBox 253" id="253"/>
            <p:cNvSpPr txBox="true"/>
            <p:nvPr/>
          </p:nvSpPr>
          <p:spPr>
            <a:xfrm>
              <a:off x="0" y="-38100"/>
              <a:ext cx="2293468" cy="356133"/>
            </a:xfrm>
            <a:prstGeom prst="rect">
              <a:avLst/>
            </a:prstGeom>
          </p:spPr>
          <p:txBody>
            <a:bodyPr anchor="ctr" rtlCol="false" tIns="0" lIns="0" bIns="0" rIns="0"/>
            <a:lstStyle/>
            <a:p>
              <a:pPr algn="ctr">
                <a:lnSpc>
                  <a:spcPts val="2046"/>
                </a:lnSpc>
              </a:pPr>
              <a:r>
                <a:rPr lang="en-US" sz="1705">
                  <a:solidFill>
                    <a:srgbClr val="1A4000"/>
                  </a:solidFill>
                  <a:latin typeface="Calibri (MS)"/>
                  <a:ea typeface="Calibri (MS)"/>
                  <a:cs typeface="Calibri (MS)"/>
                  <a:sym typeface="Calibri (MS)"/>
                </a:rPr>
                <a:t>📱</a:t>
              </a:r>
            </a:p>
          </p:txBody>
        </p:sp>
      </p:grpSp>
      <p:grpSp>
        <p:nvGrpSpPr>
          <p:cNvPr name="Group 254" id="254"/>
          <p:cNvGrpSpPr/>
          <p:nvPr/>
        </p:nvGrpSpPr>
        <p:grpSpPr>
          <a:xfrm rot="0">
            <a:off x="2197141" y="7719822"/>
            <a:ext cx="1573320" cy="155953"/>
            <a:chOff x="0" y="0"/>
            <a:chExt cx="2097761" cy="207937"/>
          </a:xfrm>
        </p:grpSpPr>
        <p:sp>
          <p:nvSpPr>
            <p:cNvPr name="Freeform 255" id="255"/>
            <p:cNvSpPr/>
            <p:nvPr/>
          </p:nvSpPr>
          <p:spPr>
            <a:xfrm flipH="false" flipV="false" rot="0">
              <a:off x="0" y="0"/>
              <a:ext cx="2097761" cy="207941"/>
            </a:xfrm>
            <a:custGeom>
              <a:avLst/>
              <a:gdLst/>
              <a:ahLst/>
              <a:cxnLst/>
              <a:rect r="r" b="b" t="t" l="l"/>
              <a:pathLst>
                <a:path h="207941" w="2097761">
                  <a:moveTo>
                    <a:pt x="0" y="0"/>
                  </a:moveTo>
                  <a:lnTo>
                    <a:pt x="2097761" y="0"/>
                  </a:lnTo>
                  <a:lnTo>
                    <a:pt x="2097761" y="207941"/>
                  </a:lnTo>
                  <a:lnTo>
                    <a:pt x="0" y="207941"/>
                  </a:lnTo>
                  <a:close/>
                </a:path>
              </a:pathLst>
            </a:custGeom>
            <a:blipFill>
              <a:blip r:embed="rId3">
                <a:alphaModFix amt="0"/>
              </a:blip>
              <a:stretch>
                <a:fillRect l="0" t="-146570" r="0" b="-146568"/>
              </a:stretch>
            </a:blipFill>
          </p:spPr>
        </p:sp>
        <p:sp>
          <p:nvSpPr>
            <p:cNvPr name="TextBox 256" id="256"/>
            <p:cNvSpPr txBox="true"/>
            <p:nvPr/>
          </p:nvSpPr>
          <p:spPr>
            <a:xfrm>
              <a:off x="0" y="-28575"/>
              <a:ext cx="2097761" cy="236512"/>
            </a:xfrm>
            <a:prstGeom prst="rect">
              <a:avLst/>
            </a:prstGeom>
          </p:spPr>
          <p:txBody>
            <a:bodyPr anchor="ctr" rtlCol="false" tIns="0" lIns="0" bIns="0" rIns="0"/>
            <a:lstStyle/>
            <a:p>
              <a:pPr algn="ctr">
                <a:lnSpc>
                  <a:spcPts val="902"/>
                </a:lnSpc>
              </a:pPr>
              <a:r>
                <a:rPr lang="en-US" b="true" sz="752">
                  <a:solidFill>
                    <a:srgbClr val="235E52"/>
                  </a:solidFill>
                  <a:latin typeface="Calibri (MS) Bold"/>
                  <a:ea typeface="Calibri (MS) Bold"/>
                  <a:cs typeface="Calibri (MS) Bold"/>
                  <a:sym typeface="Calibri (MS) Bold"/>
                </a:rPr>
                <a:t>Amaze Health</a:t>
              </a:r>
            </a:p>
          </p:txBody>
        </p:sp>
      </p:grpSp>
      <p:grpSp>
        <p:nvGrpSpPr>
          <p:cNvPr name="Group 257" id="257"/>
          <p:cNvGrpSpPr/>
          <p:nvPr/>
        </p:nvGrpSpPr>
        <p:grpSpPr>
          <a:xfrm rot="0">
            <a:off x="2178796" y="7875775"/>
            <a:ext cx="1610020" cy="256870"/>
            <a:chOff x="0" y="0"/>
            <a:chExt cx="2146694" cy="342494"/>
          </a:xfrm>
        </p:grpSpPr>
        <p:sp>
          <p:nvSpPr>
            <p:cNvPr name="Freeform 258" id="258"/>
            <p:cNvSpPr/>
            <p:nvPr/>
          </p:nvSpPr>
          <p:spPr>
            <a:xfrm flipH="false" flipV="false" rot="0">
              <a:off x="0" y="0"/>
              <a:ext cx="2146689" cy="342492"/>
            </a:xfrm>
            <a:custGeom>
              <a:avLst/>
              <a:gdLst/>
              <a:ahLst/>
              <a:cxnLst/>
              <a:rect r="r" b="b" t="t" l="l"/>
              <a:pathLst>
                <a:path h="342492" w="2146689">
                  <a:moveTo>
                    <a:pt x="0" y="0"/>
                  </a:moveTo>
                  <a:lnTo>
                    <a:pt x="2146689" y="0"/>
                  </a:lnTo>
                  <a:lnTo>
                    <a:pt x="2146689" y="342492"/>
                  </a:lnTo>
                  <a:lnTo>
                    <a:pt x="0" y="342492"/>
                  </a:lnTo>
                  <a:close/>
                </a:path>
              </a:pathLst>
            </a:custGeom>
            <a:blipFill>
              <a:blip r:embed="rId3">
                <a:alphaModFix amt="0"/>
              </a:blip>
              <a:stretch>
                <a:fillRect l="0" t="-72129" r="0" b="-72130"/>
              </a:stretch>
            </a:blipFill>
          </p:spPr>
        </p:sp>
        <p:sp>
          <p:nvSpPr>
            <p:cNvPr name="TextBox 259" id="259"/>
            <p:cNvSpPr txBox="true"/>
            <p:nvPr/>
          </p:nvSpPr>
          <p:spPr>
            <a:xfrm>
              <a:off x="0" y="-19050"/>
              <a:ext cx="2146694" cy="361544"/>
            </a:xfrm>
            <a:prstGeom prst="rect">
              <a:avLst/>
            </a:prstGeom>
          </p:spPr>
          <p:txBody>
            <a:bodyPr anchor="ctr" rtlCol="false" tIns="0" lIns="0" bIns="0" rIns="0"/>
            <a:lstStyle/>
            <a:p>
              <a:pPr algn="ctr">
                <a:lnSpc>
                  <a:spcPts val="782"/>
                </a:lnSpc>
              </a:pPr>
              <a:r>
                <a:rPr lang="en-US" sz="652">
                  <a:solidFill>
                    <a:srgbClr val="1A4000"/>
                  </a:solidFill>
                  <a:latin typeface="Calibri (MS)"/>
                  <a:ea typeface="Calibri (MS)"/>
                  <a:cs typeface="Calibri (MS)"/>
                  <a:sym typeface="Calibri (MS)"/>
                </a:rPr>
                <a:t>$0 virtual primary &amp; urgent care from any device, anywhere.</a:t>
              </a:r>
            </a:p>
          </p:txBody>
        </p:sp>
      </p:grpSp>
      <p:grpSp>
        <p:nvGrpSpPr>
          <p:cNvPr name="Group 260" id="260"/>
          <p:cNvGrpSpPr/>
          <p:nvPr/>
        </p:nvGrpSpPr>
        <p:grpSpPr>
          <a:xfrm rot="0">
            <a:off x="3950760" y="7349680"/>
            <a:ext cx="1726473" cy="813673"/>
            <a:chOff x="0" y="0"/>
            <a:chExt cx="2301964" cy="1084898"/>
          </a:xfrm>
        </p:grpSpPr>
        <p:sp>
          <p:nvSpPr>
            <p:cNvPr name="Freeform 261" id="261"/>
            <p:cNvSpPr/>
            <p:nvPr/>
          </p:nvSpPr>
          <p:spPr>
            <a:xfrm flipH="false" flipV="false" rot="0">
              <a:off x="4191" y="4191"/>
              <a:ext cx="2293493" cy="1076452"/>
            </a:xfrm>
            <a:custGeom>
              <a:avLst/>
              <a:gdLst/>
              <a:ahLst/>
              <a:cxnLst/>
              <a:rect r="r" b="b" t="t" l="l"/>
              <a:pathLst>
                <a:path h="1076452" w="2293493">
                  <a:moveTo>
                    <a:pt x="0" y="0"/>
                  </a:moveTo>
                  <a:lnTo>
                    <a:pt x="2293493" y="0"/>
                  </a:lnTo>
                  <a:lnTo>
                    <a:pt x="2293493" y="1076452"/>
                  </a:lnTo>
                  <a:lnTo>
                    <a:pt x="0" y="1076452"/>
                  </a:lnTo>
                  <a:close/>
                </a:path>
              </a:pathLst>
            </a:custGeom>
            <a:solidFill>
              <a:srgbClr val="FFFFFF"/>
            </a:solidFill>
          </p:spPr>
        </p:sp>
        <p:sp>
          <p:nvSpPr>
            <p:cNvPr name="Freeform 262" id="262"/>
            <p:cNvSpPr/>
            <p:nvPr/>
          </p:nvSpPr>
          <p:spPr>
            <a:xfrm flipH="false" flipV="false" rot="0">
              <a:off x="0" y="0"/>
              <a:ext cx="2301875" cy="1084834"/>
            </a:xfrm>
            <a:custGeom>
              <a:avLst/>
              <a:gdLst/>
              <a:ahLst/>
              <a:cxnLst/>
              <a:rect r="r" b="b" t="t" l="l"/>
              <a:pathLst>
                <a:path h="1084834" w="2301875">
                  <a:moveTo>
                    <a:pt x="4191" y="0"/>
                  </a:moveTo>
                  <a:lnTo>
                    <a:pt x="2297684" y="0"/>
                  </a:lnTo>
                  <a:cubicBezTo>
                    <a:pt x="2299970" y="0"/>
                    <a:pt x="2301875" y="1905"/>
                    <a:pt x="2301875" y="4191"/>
                  </a:cubicBezTo>
                  <a:lnTo>
                    <a:pt x="2301875" y="1080643"/>
                  </a:lnTo>
                  <a:cubicBezTo>
                    <a:pt x="2301875" y="1082929"/>
                    <a:pt x="2299970" y="1084834"/>
                    <a:pt x="2297684" y="1084834"/>
                  </a:cubicBezTo>
                  <a:lnTo>
                    <a:pt x="4191" y="1084834"/>
                  </a:lnTo>
                  <a:cubicBezTo>
                    <a:pt x="1905" y="1084834"/>
                    <a:pt x="0" y="1082929"/>
                    <a:pt x="0" y="1080643"/>
                  </a:cubicBezTo>
                  <a:lnTo>
                    <a:pt x="0" y="4191"/>
                  </a:lnTo>
                  <a:cubicBezTo>
                    <a:pt x="0" y="1905"/>
                    <a:pt x="1905" y="0"/>
                    <a:pt x="4191" y="0"/>
                  </a:cubicBezTo>
                  <a:moveTo>
                    <a:pt x="4191" y="8509"/>
                  </a:moveTo>
                  <a:lnTo>
                    <a:pt x="4191" y="4191"/>
                  </a:lnTo>
                  <a:lnTo>
                    <a:pt x="8509" y="4191"/>
                  </a:lnTo>
                  <a:lnTo>
                    <a:pt x="8509" y="1080643"/>
                  </a:lnTo>
                  <a:lnTo>
                    <a:pt x="4191" y="1080643"/>
                  </a:lnTo>
                  <a:lnTo>
                    <a:pt x="4191" y="1076452"/>
                  </a:lnTo>
                  <a:lnTo>
                    <a:pt x="2297684" y="1076452"/>
                  </a:lnTo>
                  <a:lnTo>
                    <a:pt x="2297684" y="1080643"/>
                  </a:lnTo>
                  <a:lnTo>
                    <a:pt x="2293493" y="1080643"/>
                  </a:lnTo>
                  <a:lnTo>
                    <a:pt x="2293493" y="4191"/>
                  </a:lnTo>
                  <a:lnTo>
                    <a:pt x="2297684" y="4191"/>
                  </a:lnTo>
                  <a:lnTo>
                    <a:pt x="2297684" y="8509"/>
                  </a:lnTo>
                  <a:lnTo>
                    <a:pt x="4191" y="8509"/>
                  </a:lnTo>
                  <a:close/>
                </a:path>
              </a:pathLst>
            </a:custGeom>
            <a:solidFill>
              <a:srgbClr val="D4E6E1"/>
            </a:solidFill>
          </p:spPr>
        </p:sp>
      </p:grpSp>
      <p:grpSp>
        <p:nvGrpSpPr>
          <p:cNvPr name="Group 263" id="263"/>
          <p:cNvGrpSpPr/>
          <p:nvPr/>
        </p:nvGrpSpPr>
        <p:grpSpPr>
          <a:xfrm rot="0">
            <a:off x="3953942" y="7444607"/>
            <a:ext cx="1720101" cy="238525"/>
            <a:chOff x="0" y="0"/>
            <a:chExt cx="2293468" cy="318033"/>
          </a:xfrm>
        </p:grpSpPr>
        <p:sp>
          <p:nvSpPr>
            <p:cNvPr name="Freeform 264" id="264"/>
            <p:cNvSpPr/>
            <p:nvPr/>
          </p:nvSpPr>
          <p:spPr>
            <a:xfrm flipH="false" flipV="false" rot="0">
              <a:off x="0" y="0"/>
              <a:ext cx="2293471" cy="318028"/>
            </a:xfrm>
            <a:custGeom>
              <a:avLst/>
              <a:gdLst/>
              <a:ahLst/>
              <a:cxnLst/>
              <a:rect r="r" b="b" t="t" l="l"/>
              <a:pathLst>
                <a:path h="318028" w="2293471">
                  <a:moveTo>
                    <a:pt x="0" y="0"/>
                  </a:moveTo>
                  <a:lnTo>
                    <a:pt x="2293471" y="0"/>
                  </a:lnTo>
                  <a:lnTo>
                    <a:pt x="2293471" y="318028"/>
                  </a:lnTo>
                  <a:lnTo>
                    <a:pt x="0" y="318028"/>
                  </a:lnTo>
                  <a:close/>
                </a:path>
              </a:pathLst>
            </a:custGeom>
            <a:blipFill>
              <a:blip r:embed="rId3">
                <a:alphaModFix amt="0"/>
              </a:blip>
              <a:stretch>
                <a:fillRect l="0" t="-90516" r="0" b="-90517"/>
              </a:stretch>
            </a:blipFill>
          </p:spPr>
        </p:sp>
        <p:sp>
          <p:nvSpPr>
            <p:cNvPr name="TextBox 265" id="265"/>
            <p:cNvSpPr txBox="true"/>
            <p:nvPr/>
          </p:nvSpPr>
          <p:spPr>
            <a:xfrm>
              <a:off x="0" y="-38100"/>
              <a:ext cx="2293468" cy="356133"/>
            </a:xfrm>
            <a:prstGeom prst="rect">
              <a:avLst/>
            </a:prstGeom>
          </p:spPr>
          <p:txBody>
            <a:bodyPr anchor="ctr" rtlCol="false" tIns="0" lIns="0" bIns="0" rIns="0"/>
            <a:lstStyle/>
            <a:p>
              <a:pPr algn="ctr">
                <a:lnSpc>
                  <a:spcPts val="2046"/>
                </a:lnSpc>
              </a:pPr>
              <a:r>
                <a:rPr lang="en-US" sz="1705">
                  <a:solidFill>
                    <a:srgbClr val="1A4000"/>
                  </a:solidFill>
                  <a:latin typeface="Calibri (MS)"/>
                  <a:ea typeface="Calibri (MS)"/>
                  <a:cs typeface="Calibri (MS)"/>
                  <a:sym typeface="Calibri (MS)"/>
                </a:rPr>
                <a:t>💊</a:t>
              </a:r>
            </a:p>
          </p:txBody>
        </p:sp>
      </p:grpSp>
      <p:grpSp>
        <p:nvGrpSpPr>
          <p:cNvPr name="Group 266" id="266"/>
          <p:cNvGrpSpPr/>
          <p:nvPr/>
        </p:nvGrpSpPr>
        <p:grpSpPr>
          <a:xfrm rot="0">
            <a:off x="4027332" y="7719822"/>
            <a:ext cx="1573320" cy="155953"/>
            <a:chOff x="0" y="0"/>
            <a:chExt cx="2097761" cy="207937"/>
          </a:xfrm>
        </p:grpSpPr>
        <p:sp>
          <p:nvSpPr>
            <p:cNvPr name="Freeform 267" id="267"/>
            <p:cNvSpPr/>
            <p:nvPr/>
          </p:nvSpPr>
          <p:spPr>
            <a:xfrm flipH="false" flipV="false" rot="0">
              <a:off x="0" y="0"/>
              <a:ext cx="2097761" cy="207941"/>
            </a:xfrm>
            <a:custGeom>
              <a:avLst/>
              <a:gdLst/>
              <a:ahLst/>
              <a:cxnLst/>
              <a:rect r="r" b="b" t="t" l="l"/>
              <a:pathLst>
                <a:path h="207941" w="2097761">
                  <a:moveTo>
                    <a:pt x="0" y="0"/>
                  </a:moveTo>
                  <a:lnTo>
                    <a:pt x="2097761" y="0"/>
                  </a:lnTo>
                  <a:lnTo>
                    <a:pt x="2097761" y="207941"/>
                  </a:lnTo>
                  <a:lnTo>
                    <a:pt x="0" y="207941"/>
                  </a:lnTo>
                  <a:close/>
                </a:path>
              </a:pathLst>
            </a:custGeom>
            <a:blipFill>
              <a:blip r:embed="rId3">
                <a:alphaModFix amt="0"/>
              </a:blip>
              <a:stretch>
                <a:fillRect l="0" t="-146570" r="0" b="-146568"/>
              </a:stretch>
            </a:blipFill>
          </p:spPr>
        </p:sp>
        <p:sp>
          <p:nvSpPr>
            <p:cNvPr name="TextBox 268" id="268"/>
            <p:cNvSpPr txBox="true"/>
            <p:nvPr/>
          </p:nvSpPr>
          <p:spPr>
            <a:xfrm>
              <a:off x="0" y="-28575"/>
              <a:ext cx="2097761" cy="236512"/>
            </a:xfrm>
            <a:prstGeom prst="rect">
              <a:avLst/>
            </a:prstGeom>
          </p:spPr>
          <p:txBody>
            <a:bodyPr anchor="ctr" rtlCol="false" tIns="0" lIns="0" bIns="0" rIns="0"/>
            <a:lstStyle/>
            <a:p>
              <a:pPr algn="ctr">
                <a:lnSpc>
                  <a:spcPts val="902"/>
                </a:lnSpc>
              </a:pPr>
              <a:r>
                <a:rPr lang="en-US" b="true" sz="752">
                  <a:solidFill>
                    <a:srgbClr val="235E52"/>
                  </a:solidFill>
                  <a:latin typeface="Calibri (MS) Bold"/>
                  <a:ea typeface="Calibri (MS) Bold"/>
                  <a:cs typeface="Calibri (MS) Bold"/>
                  <a:sym typeface="Calibri (MS) Bold"/>
                </a:rPr>
                <a:t>$0 Rx Program</a:t>
              </a:r>
            </a:p>
          </p:txBody>
        </p:sp>
      </p:grpSp>
      <p:grpSp>
        <p:nvGrpSpPr>
          <p:cNvPr name="Group 269" id="269"/>
          <p:cNvGrpSpPr/>
          <p:nvPr/>
        </p:nvGrpSpPr>
        <p:grpSpPr>
          <a:xfrm rot="0">
            <a:off x="4008987" y="7875775"/>
            <a:ext cx="1610020" cy="256870"/>
            <a:chOff x="0" y="0"/>
            <a:chExt cx="2146694" cy="342494"/>
          </a:xfrm>
        </p:grpSpPr>
        <p:sp>
          <p:nvSpPr>
            <p:cNvPr name="Freeform 270" id="270"/>
            <p:cNvSpPr/>
            <p:nvPr/>
          </p:nvSpPr>
          <p:spPr>
            <a:xfrm flipH="false" flipV="false" rot="0">
              <a:off x="0" y="0"/>
              <a:ext cx="2146689" cy="342492"/>
            </a:xfrm>
            <a:custGeom>
              <a:avLst/>
              <a:gdLst/>
              <a:ahLst/>
              <a:cxnLst/>
              <a:rect r="r" b="b" t="t" l="l"/>
              <a:pathLst>
                <a:path h="342492" w="2146689">
                  <a:moveTo>
                    <a:pt x="0" y="0"/>
                  </a:moveTo>
                  <a:lnTo>
                    <a:pt x="2146689" y="0"/>
                  </a:lnTo>
                  <a:lnTo>
                    <a:pt x="2146689" y="342492"/>
                  </a:lnTo>
                  <a:lnTo>
                    <a:pt x="0" y="342492"/>
                  </a:lnTo>
                  <a:close/>
                </a:path>
              </a:pathLst>
            </a:custGeom>
            <a:blipFill>
              <a:blip r:embed="rId3">
                <a:alphaModFix amt="0"/>
              </a:blip>
              <a:stretch>
                <a:fillRect l="0" t="-72129" r="0" b="-72130"/>
              </a:stretch>
            </a:blipFill>
          </p:spPr>
        </p:sp>
        <p:sp>
          <p:nvSpPr>
            <p:cNvPr name="TextBox 271" id="271"/>
            <p:cNvSpPr txBox="true"/>
            <p:nvPr/>
          </p:nvSpPr>
          <p:spPr>
            <a:xfrm>
              <a:off x="0" y="-19050"/>
              <a:ext cx="2146694" cy="361544"/>
            </a:xfrm>
            <a:prstGeom prst="rect">
              <a:avLst/>
            </a:prstGeom>
          </p:spPr>
          <p:txBody>
            <a:bodyPr anchor="ctr" rtlCol="false" tIns="0" lIns="0" bIns="0" rIns="0"/>
            <a:lstStyle/>
            <a:p>
              <a:pPr algn="ctr">
                <a:lnSpc>
                  <a:spcPts val="782"/>
                </a:lnSpc>
              </a:pPr>
              <a:r>
                <a:rPr lang="en-US" sz="652">
                  <a:solidFill>
                    <a:srgbClr val="1A4000"/>
                  </a:solidFill>
                  <a:latin typeface="Calibri (MS)"/>
                  <a:ea typeface="Calibri (MS)"/>
                  <a:cs typeface="Calibri (MS)"/>
                  <a:sym typeface="Calibri (MS)"/>
                </a:rPr>
                <a:t>1,100+ medications at no cost — birth control, hormones &amp; more.</a:t>
              </a:r>
            </a:p>
          </p:txBody>
        </p:sp>
      </p:grpSp>
      <p:grpSp>
        <p:nvGrpSpPr>
          <p:cNvPr name="Group 272" id="272"/>
          <p:cNvGrpSpPr/>
          <p:nvPr/>
        </p:nvGrpSpPr>
        <p:grpSpPr>
          <a:xfrm rot="0">
            <a:off x="5780951" y="7349680"/>
            <a:ext cx="1726473" cy="813673"/>
            <a:chOff x="0" y="0"/>
            <a:chExt cx="2301964" cy="1084898"/>
          </a:xfrm>
        </p:grpSpPr>
        <p:sp>
          <p:nvSpPr>
            <p:cNvPr name="Freeform 273" id="273"/>
            <p:cNvSpPr/>
            <p:nvPr/>
          </p:nvSpPr>
          <p:spPr>
            <a:xfrm flipH="false" flipV="false" rot="0">
              <a:off x="4191" y="4191"/>
              <a:ext cx="2293493" cy="1076452"/>
            </a:xfrm>
            <a:custGeom>
              <a:avLst/>
              <a:gdLst/>
              <a:ahLst/>
              <a:cxnLst/>
              <a:rect r="r" b="b" t="t" l="l"/>
              <a:pathLst>
                <a:path h="1076452" w="2293493">
                  <a:moveTo>
                    <a:pt x="0" y="0"/>
                  </a:moveTo>
                  <a:lnTo>
                    <a:pt x="2293493" y="0"/>
                  </a:lnTo>
                  <a:lnTo>
                    <a:pt x="2293493" y="1076452"/>
                  </a:lnTo>
                  <a:lnTo>
                    <a:pt x="0" y="1076452"/>
                  </a:lnTo>
                  <a:close/>
                </a:path>
              </a:pathLst>
            </a:custGeom>
            <a:solidFill>
              <a:srgbClr val="FFFFFF"/>
            </a:solidFill>
          </p:spPr>
        </p:sp>
        <p:sp>
          <p:nvSpPr>
            <p:cNvPr name="Freeform 274" id="274"/>
            <p:cNvSpPr/>
            <p:nvPr/>
          </p:nvSpPr>
          <p:spPr>
            <a:xfrm flipH="false" flipV="false" rot="0">
              <a:off x="0" y="0"/>
              <a:ext cx="2301875" cy="1084834"/>
            </a:xfrm>
            <a:custGeom>
              <a:avLst/>
              <a:gdLst/>
              <a:ahLst/>
              <a:cxnLst/>
              <a:rect r="r" b="b" t="t" l="l"/>
              <a:pathLst>
                <a:path h="1084834" w="2301875">
                  <a:moveTo>
                    <a:pt x="4191" y="0"/>
                  </a:moveTo>
                  <a:lnTo>
                    <a:pt x="2297684" y="0"/>
                  </a:lnTo>
                  <a:cubicBezTo>
                    <a:pt x="2299970" y="0"/>
                    <a:pt x="2301875" y="1905"/>
                    <a:pt x="2301875" y="4191"/>
                  </a:cubicBezTo>
                  <a:lnTo>
                    <a:pt x="2301875" y="1080643"/>
                  </a:lnTo>
                  <a:cubicBezTo>
                    <a:pt x="2301875" y="1082929"/>
                    <a:pt x="2299970" y="1084834"/>
                    <a:pt x="2297684" y="1084834"/>
                  </a:cubicBezTo>
                  <a:lnTo>
                    <a:pt x="4191" y="1084834"/>
                  </a:lnTo>
                  <a:cubicBezTo>
                    <a:pt x="1905" y="1084834"/>
                    <a:pt x="0" y="1082929"/>
                    <a:pt x="0" y="1080643"/>
                  </a:cubicBezTo>
                  <a:lnTo>
                    <a:pt x="0" y="4191"/>
                  </a:lnTo>
                  <a:cubicBezTo>
                    <a:pt x="0" y="1905"/>
                    <a:pt x="1905" y="0"/>
                    <a:pt x="4191" y="0"/>
                  </a:cubicBezTo>
                  <a:moveTo>
                    <a:pt x="4191" y="8509"/>
                  </a:moveTo>
                  <a:lnTo>
                    <a:pt x="4191" y="4191"/>
                  </a:lnTo>
                  <a:lnTo>
                    <a:pt x="8509" y="4191"/>
                  </a:lnTo>
                  <a:lnTo>
                    <a:pt x="8509" y="1080643"/>
                  </a:lnTo>
                  <a:lnTo>
                    <a:pt x="4191" y="1080643"/>
                  </a:lnTo>
                  <a:lnTo>
                    <a:pt x="4191" y="1076452"/>
                  </a:lnTo>
                  <a:lnTo>
                    <a:pt x="2297684" y="1076452"/>
                  </a:lnTo>
                  <a:lnTo>
                    <a:pt x="2297684" y="1080643"/>
                  </a:lnTo>
                  <a:lnTo>
                    <a:pt x="2293493" y="1080643"/>
                  </a:lnTo>
                  <a:lnTo>
                    <a:pt x="2293493" y="4191"/>
                  </a:lnTo>
                  <a:lnTo>
                    <a:pt x="2297684" y="4191"/>
                  </a:lnTo>
                  <a:lnTo>
                    <a:pt x="2297684" y="8509"/>
                  </a:lnTo>
                  <a:lnTo>
                    <a:pt x="4191" y="8509"/>
                  </a:lnTo>
                  <a:close/>
                </a:path>
              </a:pathLst>
            </a:custGeom>
            <a:solidFill>
              <a:srgbClr val="D4E6E1"/>
            </a:solidFill>
          </p:spPr>
        </p:sp>
      </p:grpSp>
      <p:grpSp>
        <p:nvGrpSpPr>
          <p:cNvPr name="Group 275" id="275"/>
          <p:cNvGrpSpPr/>
          <p:nvPr/>
        </p:nvGrpSpPr>
        <p:grpSpPr>
          <a:xfrm rot="0">
            <a:off x="5784132" y="7444607"/>
            <a:ext cx="1720101" cy="238525"/>
            <a:chOff x="0" y="0"/>
            <a:chExt cx="2293468" cy="318033"/>
          </a:xfrm>
        </p:grpSpPr>
        <p:sp>
          <p:nvSpPr>
            <p:cNvPr name="Freeform 276" id="276"/>
            <p:cNvSpPr/>
            <p:nvPr/>
          </p:nvSpPr>
          <p:spPr>
            <a:xfrm flipH="false" flipV="false" rot="0">
              <a:off x="0" y="0"/>
              <a:ext cx="2293471" cy="318028"/>
            </a:xfrm>
            <a:custGeom>
              <a:avLst/>
              <a:gdLst/>
              <a:ahLst/>
              <a:cxnLst/>
              <a:rect r="r" b="b" t="t" l="l"/>
              <a:pathLst>
                <a:path h="318028" w="2293471">
                  <a:moveTo>
                    <a:pt x="0" y="0"/>
                  </a:moveTo>
                  <a:lnTo>
                    <a:pt x="2293471" y="0"/>
                  </a:lnTo>
                  <a:lnTo>
                    <a:pt x="2293471" y="318028"/>
                  </a:lnTo>
                  <a:lnTo>
                    <a:pt x="0" y="318028"/>
                  </a:lnTo>
                  <a:close/>
                </a:path>
              </a:pathLst>
            </a:custGeom>
            <a:blipFill>
              <a:blip r:embed="rId3">
                <a:alphaModFix amt="0"/>
              </a:blip>
              <a:stretch>
                <a:fillRect l="0" t="-90516" r="0" b="-90517"/>
              </a:stretch>
            </a:blipFill>
          </p:spPr>
        </p:sp>
        <p:sp>
          <p:nvSpPr>
            <p:cNvPr name="TextBox 277" id="277"/>
            <p:cNvSpPr txBox="true"/>
            <p:nvPr/>
          </p:nvSpPr>
          <p:spPr>
            <a:xfrm>
              <a:off x="0" y="-38100"/>
              <a:ext cx="2293468" cy="356133"/>
            </a:xfrm>
            <a:prstGeom prst="rect">
              <a:avLst/>
            </a:prstGeom>
          </p:spPr>
          <p:txBody>
            <a:bodyPr anchor="ctr" rtlCol="false" tIns="0" lIns="0" bIns="0" rIns="0"/>
            <a:lstStyle/>
            <a:p>
              <a:pPr algn="ctr">
                <a:lnSpc>
                  <a:spcPts val="2046"/>
                </a:lnSpc>
              </a:pPr>
              <a:r>
                <a:rPr lang="en-US" sz="1705">
                  <a:solidFill>
                    <a:srgbClr val="1A4000"/>
                  </a:solidFill>
                  <a:latin typeface="Calibri (MS)"/>
                  <a:ea typeface="Calibri (MS)"/>
                  <a:cs typeface="Calibri (MS)"/>
                  <a:sym typeface="Calibri (MS)"/>
                </a:rPr>
                <a:t>🌿</a:t>
              </a:r>
            </a:p>
          </p:txBody>
        </p:sp>
      </p:grpSp>
      <p:grpSp>
        <p:nvGrpSpPr>
          <p:cNvPr name="Group 278" id="278"/>
          <p:cNvGrpSpPr/>
          <p:nvPr/>
        </p:nvGrpSpPr>
        <p:grpSpPr>
          <a:xfrm rot="0">
            <a:off x="5857523" y="7719822"/>
            <a:ext cx="1573320" cy="155953"/>
            <a:chOff x="0" y="0"/>
            <a:chExt cx="2097761" cy="207937"/>
          </a:xfrm>
        </p:grpSpPr>
        <p:sp>
          <p:nvSpPr>
            <p:cNvPr name="Freeform 279" id="279"/>
            <p:cNvSpPr/>
            <p:nvPr/>
          </p:nvSpPr>
          <p:spPr>
            <a:xfrm flipH="false" flipV="false" rot="0">
              <a:off x="0" y="0"/>
              <a:ext cx="2097761" cy="207941"/>
            </a:xfrm>
            <a:custGeom>
              <a:avLst/>
              <a:gdLst/>
              <a:ahLst/>
              <a:cxnLst/>
              <a:rect r="r" b="b" t="t" l="l"/>
              <a:pathLst>
                <a:path h="207941" w="2097761">
                  <a:moveTo>
                    <a:pt x="0" y="0"/>
                  </a:moveTo>
                  <a:lnTo>
                    <a:pt x="2097761" y="0"/>
                  </a:lnTo>
                  <a:lnTo>
                    <a:pt x="2097761" y="207941"/>
                  </a:lnTo>
                  <a:lnTo>
                    <a:pt x="0" y="207941"/>
                  </a:lnTo>
                  <a:close/>
                </a:path>
              </a:pathLst>
            </a:custGeom>
            <a:blipFill>
              <a:blip r:embed="rId3">
                <a:alphaModFix amt="0"/>
              </a:blip>
              <a:stretch>
                <a:fillRect l="0" t="-146570" r="0" b="-146568"/>
              </a:stretch>
            </a:blipFill>
          </p:spPr>
        </p:sp>
        <p:sp>
          <p:nvSpPr>
            <p:cNvPr name="TextBox 280" id="280"/>
            <p:cNvSpPr txBox="true"/>
            <p:nvPr/>
          </p:nvSpPr>
          <p:spPr>
            <a:xfrm>
              <a:off x="0" y="-28575"/>
              <a:ext cx="2097761" cy="236512"/>
            </a:xfrm>
            <a:prstGeom prst="rect">
              <a:avLst/>
            </a:prstGeom>
          </p:spPr>
          <p:txBody>
            <a:bodyPr anchor="ctr" rtlCol="false" tIns="0" lIns="0" bIns="0" rIns="0"/>
            <a:lstStyle/>
            <a:p>
              <a:pPr algn="ctr">
                <a:lnSpc>
                  <a:spcPts val="902"/>
                </a:lnSpc>
              </a:pPr>
              <a:r>
                <a:rPr lang="en-US" b="true" sz="752">
                  <a:solidFill>
                    <a:srgbClr val="235E52"/>
                  </a:solidFill>
                  <a:latin typeface="Calibri (MS) Bold"/>
                  <a:ea typeface="Calibri (MS) Bold"/>
                  <a:cs typeface="Calibri (MS) Bold"/>
                  <a:sym typeface="Calibri (MS) Bold"/>
                </a:rPr>
                <a:t>Vitamins &amp; Rx Savings</a:t>
              </a:r>
            </a:p>
          </p:txBody>
        </p:sp>
      </p:grpSp>
      <p:grpSp>
        <p:nvGrpSpPr>
          <p:cNvPr name="Group 281" id="281"/>
          <p:cNvGrpSpPr/>
          <p:nvPr/>
        </p:nvGrpSpPr>
        <p:grpSpPr>
          <a:xfrm rot="0">
            <a:off x="5839177" y="7875775"/>
            <a:ext cx="1610020" cy="256870"/>
            <a:chOff x="0" y="0"/>
            <a:chExt cx="2146694" cy="342494"/>
          </a:xfrm>
        </p:grpSpPr>
        <p:sp>
          <p:nvSpPr>
            <p:cNvPr name="Freeform 282" id="282"/>
            <p:cNvSpPr/>
            <p:nvPr/>
          </p:nvSpPr>
          <p:spPr>
            <a:xfrm flipH="false" flipV="false" rot="0">
              <a:off x="0" y="0"/>
              <a:ext cx="2146689" cy="342492"/>
            </a:xfrm>
            <a:custGeom>
              <a:avLst/>
              <a:gdLst/>
              <a:ahLst/>
              <a:cxnLst/>
              <a:rect r="r" b="b" t="t" l="l"/>
              <a:pathLst>
                <a:path h="342492" w="2146689">
                  <a:moveTo>
                    <a:pt x="0" y="0"/>
                  </a:moveTo>
                  <a:lnTo>
                    <a:pt x="2146689" y="0"/>
                  </a:lnTo>
                  <a:lnTo>
                    <a:pt x="2146689" y="342492"/>
                  </a:lnTo>
                  <a:lnTo>
                    <a:pt x="0" y="342492"/>
                  </a:lnTo>
                  <a:close/>
                </a:path>
              </a:pathLst>
            </a:custGeom>
            <a:blipFill>
              <a:blip r:embed="rId3">
                <a:alphaModFix amt="0"/>
              </a:blip>
              <a:stretch>
                <a:fillRect l="0" t="-72129" r="0" b="-72130"/>
              </a:stretch>
            </a:blipFill>
          </p:spPr>
        </p:sp>
        <p:sp>
          <p:nvSpPr>
            <p:cNvPr name="TextBox 283" id="283"/>
            <p:cNvSpPr txBox="true"/>
            <p:nvPr/>
          </p:nvSpPr>
          <p:spPr>
            <a:xfrm>
              <a:off x="0" y="-19050"/>
              <a:ext cx="2146694" cy="361544"/>
            </a:xfrm>
            <a:prstGeom prst="rect">
              <a:avLst/>
            </a:prstGeom>
          </p:spPr>
          <p:txBody>
            <a:bodyPr anchor="ctr" rtlCol="false" tIns="0" lIns="0" bIns="0" rIns="0"/>
            <a:lstStyle/>
            <a:p>
              <a:pPr algn="ctr">
                <a:lnSpc>
                  <a:spcPts val="782"/>
                </a:lnSpc>
              </a:pPr>
              <a:r>
                <a:rPr lang="en-US" sz="652">
                  <a:solidFill>
                    <a:srgbClr val="1A4000"/>
                  </a:solidFill>
                  <a:latin typeface="Calibri (MS)"/>
                  <a:ea typeface="Calibri (MS)"/>
                  <a:cs typeface="Calibri (MS)"/>
                  <a:sym typeface="Calibri (MS)"/>
                </a:rPr>
                <a:t>35% off vitamins &amp; supplements through the Rx program.</a:t>
              </a:r>
            </a:p>
          </p:txBody>
        </p:sp>
      </p:grpSp>
      <p:grpSp>
        <p:nvGrpSpPr>
          <p:cNvPr name="Group 284" id="284"/>
          <p:cNvGrpSpPr/>
          <p:nvPr/>
        </p:nvGrpSpPr>
        <p:grpSpPr>
          <a:xfrm rot="0">
            <a:off x="293560" y="8384924"/>
            <a:ext cx="5504326" cy="137608"/>
            <a:chOff x="0" y="0"/>
            <a:chExt cx="7339101" cy="183477"/>
          </a:xfrm>
        </p:grpSpPr>
        <p:sp>
          <p:nvSpPr>
            <p:cNvPr name="Freeform 285" id="285"/>
            <p:cNvSpPr/>
            <p:nvPr/>
          </p:nvSpPr>
          <p:spPr>
            <a:xfrm flipH="false" flipV="false" rot="0">
              <a:off x="0" y="0"/>
              <a:ext cx="7339106" cy="183478"/>
            </a:xfrm>
            <a:custGeom>
              <a:avLst/>
              <a:gdLst/>
              <a:ahLst/>
              <a:cxnLst/>
              <a:rect r="r" b="b" t="t" l="l"/>
              <a:pathLst>
                <a:path h="183478" w="7339106">
                  <a:moveTo>
                    <a:pt x="0" y="0"/>
                  </a:moveTo>
                  <a:lnTo>
                    <a:pt x="7339106" y="0"/>
                  </a:lnTo>
                  <a:lnTo>
                    <a:pt x="7339106" y="183478"/>
                  </a:lnTo>
                  <a:lnTo>
                    <a:pt x="0" y="183478"/>
                  </a:lnTo>
                  <a:close/>
                </a:path>
              </a:pathLst>
            </a:custGeom>
            <a:blipFill>
              <a:blip r:embed="rId3">
                <a:alphaModFix amt="0"/>
              </a:blip>
              <a:stretch>
                <a:fillRect l="0" t="-729401" r="0" b="-729400"/>
              </a:stretch>
            </a:blipFill>
          </p:spPr>
        </p:sp>
        <p:sp>
          <p:nvSpPr>
            <p:cNvPr name="TextBox 286" id="286"/>
            <p:cNvSpPr txBox="true"/>
            <p:nvPr/>
          </p:nvSpPr>
          <p:spPr>
            <a:xfrm>
              <a:off x="0" y="-19050"/>
              <a:ext cx="7339101" cy="202527"/>
            </a:xfrm>
            <a:prstGeom prst="rect">
              <a:avLst/>
            </a:prstGeom>
          </p:spPr>
          <p:txBody>
            <a:bodyPr anchor="ctr" rtlCol="false" tIns="0" lIns="0" bIns="0" rIns="0"/>
            <a:lstStyle/>
            <a:p>
              <a:pPr algn="l">
                <a:lnSpc>
                  <a:spcPts val="782"/>
                </a:lnSpc>
              </a:pPr>
              <a:r>
                <a:rPr lang="en-US" b="true" sz="652" spc="200">
                  <a:solidFill>
                    <a:srgbClr val="1A4000"/>
                  </a:solidFill>
                  <a:latin typeface="Calibri (MS) Bold"/>
                  <a:ea typeface="Calibri (MS) Bold"/>
                  <a:cs typeface="Calibri (MS) Bold"/>
                  <a:sym typeface="Calibri (MS) Bold"/>
                </a:rPr>
                <a:t>TWO WAYS TO STRUCTURE YOUR PLAN</a:t>
              </a:r>
            </a:p>
          </p:txBody>
        </p:sp>
      </p:grpSp>
      <p:grpSp>
        <p:nvGrpSpPr>
          <p:cNvPr name="Group 287" id="287"/>
          <p:cNvGrpSpPr/>
          <p:nvPr/>
        </p:nvGrpSpPr>
        <p:grpSpPr>
          <a:xfrm rot="0">
            <a:off x="287198" y="8516169"/>
            <a:ext cx="3535509" cy="765000"/>
            <a:chOff x="0" y="0"/>
            <a:chExt cx="4714011" cy="1020000"/>
          </a:xfrm>
        </p:grpSpPr>
        <p:sp>
          <p:nvSpPr>
            <p:cNvPr name="Freeform 288" id="288"/>
            <p:cNvSpPr/>
            <p:nvPr/>
          </p:nvSpPr>
          <p:spPr>
            <a:xfrm flipH="false" flipV="false" rot="0">
              <a:off x="8509" y="8509"/>
              <a:ext cx="4696968" cy="1003046"/>
            </a:xfrm>
            <a:custGeom>
              <a:avLst/>
              <a:gdLst/>
              <a:ahLst/>
              <a:cxnLst/>
              <a:rect r="r" b="b" t="t" l="l"/>
              <a:pathLst>
                <a:path h="1003046" w="4696968">
                  <a:moveTo>
                    <a:pt x="0" y="0"/>
                  </a:moveTo>
                  <a:lnTo>
                    <a:pt x="4696968" y="0"/>
                  </a:lnTo>
                  <a:lnTo>
                    <a:pt x="4696968" y="1003046"/>
                  </a:lnTo>
                  <a:lnTo>
                    <a:pt x="0" y="1003046"/>
                  </a:lnTo>
                  <a:close/>
                </a:path>
              </a:pathLst>
            </a:custGeom>
            <a:solidFill>
              <a:srgbClr val="FFFFFF"/>
            </a:solidFill>
          </p:spPr>
        </p:sp>
        <p:sp>
          <p:nvSpPr>
            <p:cNvPr name="Freeform 289" id="289"/>
            <p:cNvSpPr/>
            <p:nvPr/>
          </p:nvSpPr>
          <p:spPr>
            <a:xfrm flipH="false" flipV="false" rot="0">
              <a:off x="0" y="0"/>
              <a:ext cx="4713986" cy="1020064"/>
            </a:xfrm>
            <a:custGeom>
              <a:avLst/>
              <a:gdLst/>
              <a:ahLst/>
              <a:cxnLst/>
              <a:rect r="r" b="b" t="t" l="l"/>
              <a:pathLst>
                <a:path h="1020064" w="4713986">
                  <a:moveTo>
                    <a:pt x="8509" y="0"/>
                  </a:moveTo>
                  <a:lnTo>
                    <a:pt x="4705477" y="0"/>
                  </a:lnTo>
                  <a:cubicBezTo>
                    <a:pt x="4710176" y="0"/>
                    <a:pt x="4713986" y="3810"/>
                    <a:pt x="4713986" y="8509"/>
                  </a:cubicBezTo>
                  <a:lnTo>
                    <a:pt x="4713986" y="1011555"/>
                  </a:lnTo>
                  <a:cubicBezTo>
                    <a:pt x="4713986" y="1016254"/>
                    <a:pt x="4710176" y="1020064"/>
                    <a:pt x="4705477" y="1020064"/>
                  </a:cubicBezTo>
                  <a:lnTo>
                    <a:pt x="8509" y="1020064"/>
                  </a:lnTo>
                  <a:cubicBezTo>
                    <a:pt x="3810" y="1020064"/>
                    <a:pt x="0" y="1016254"/>
                    <a:pt x="0" y="1011555"/>
                  </a:cubicBezTo>
                  <a:lnTo>
                    <a:pt x="0" y="8509"/>
                  </a:lnTo>
                  <a:cubicBezTo>
                    <a:pt x="0" y="3810"/>
                    <a:pt x="3810" y="0"/>
                    <a:pt x="8509" y="0"/>
                  </a:cubicBezTo>
                  <a:moveTo>
                    <a:pt x="8509" y="17018"/>
                  </a:moveTo>
                  <a:lnTo>
                    <a:pt x="8509" y="8509"/>
                  </a:lnTo>
                  <a:lnTo>
                    <a:pt x="17018" y="8509"/>
                  </a:lnTo>
                  <a:lnTo>
                    <a:pt x="17018" y="1011555"/>
                  </a:lnTo>
                  <a:lnTo>
                    <a:pt x="8509" y="1011555"/>
                  </a:lnTo>
                  <a:lnTo>
                    <a:pt x="8509" y="1003046"/>
                  </a:lnTo>
                  <a:lnTo>
                    <a:pt x="4705477" y="1003046"/>
                  </a:lnTo>
                  <a:lnTo>
                    <a:pt x="4705477" y="1011555"/>
                  </a:lnTo>
                  <a:lnTo>
                    <a:pt x="4696968" y="1011555"/>
                  </a:lnTo>
                  <a:lnTo>
                    <a:pt x="4696968" y="8509"/>
                  </a:lnTo>
                  <a:lnTo>
                    <a:pt x="4705477" y="8509"/>
                  </a:lnTo>
                  <a:lnTo>
                    <a:pt x="4705477" y="17018"/>
                  </a:lnTo>
                  <a:lnTo>
                    <a:pt x="8509" y="17018"/>
                  </a:lnTo>
                  <a:close/>
                </a:path>
              </a:pathLst>
            </a:custGeom>
            <a:solidFill>
              <a:srgbClr val="D4E6E1"/>
            </a:solidFill>
          </p:spPr>
        </p:sp>
      </p:grpSp>
      <p:grpSp>
        <p:nvGrpSpPr>
          <p:cNvPr name="Group 290" id="290"/>
          <p:cNvGrpSpPr/>
          <p:nvPr/>
        </p:nvGrpSpPr>
        <p:grpSpPr>
          <a:xfrm rot="0">
            <a:off x="287198" y="8516169"/>
            <a:ext cx="214570" cy="765000"/>
            <a:chOff x="0" y="0"/>
            <a:chExt cx="286093" cy="1020000"/>
          </a:xfrm>
        </p:grpSpPr>
        <p:sp>
          <p:nvSpPr>
            <p:cNvPr name="Freeform 291" id="291"/>
            <p:cNvSpPr/>
            <p:nvPr/>
          </p:nvSpPr>
          <p:spPr>
            <a:xfrm flipH="false" flipV="false" rot="0">
              <a:off x="8509" y="8509"/>
              <a:ext cx="269113" cy="1003046"/>
            </a:xfrm>
            <a:custGeom>
              <a:avLst/>
              <a:gdLst/>
              <a:ahLst/>
              <a:cxnLst/>
              <a:rect r="r" b="b" t="t" l="l"/>
              <a:pathLst>
                <a:path h="1003046" w="269113">
                  <a:moveTo>
                    <a:pt x="0" y="0"/>
                  </a:moveTo>
                  <a:lnTo>
                    <a:pt x="269113" y="0"/>
                  </a:lnTo>
                  <a:lnTo>
                    <a:pt x="269113" y="1003046"/>
                  </a:lnTo>
                  <a:lnTo>
                    <a:pt x="0" y="1003046"/>
                  </a:lnTo>
                  <a:close/>
                </a:path>
              </a:pathLst>
            </a:custGeom>
            <a:solidFill>
              <a:srgbClr val="1D5548"/>
            </a:solidFill>
          </p:spPr>
        </p:sp>
        <p:sp>
          <p:nvSpPr>
            <p:cNvPr name="Freeform 292" id="292"/>
            <p:cNvSpPr/>
            <p:nvPr/>
          </p:nvSpPr>
          <p:spPr>
            <a:xfrm flipH="false" flipV="false" rot="0">
              <a:off x="0" y="0"/>
              <a:ext cx="286131" cy="1020064"/>
            </a:xfrm>
            <a:custGeom>
              <a:avLst/>
              <a:gdLst/>
              <a:ahLst/>
              <a:cxnLst/>
              <a:rect r="r" b="b" t="t" l="l"/>
              <a:pathLst>
                <a:path h="1020064" w="286131">
                  <a:moveTo>
                    <a:pt x="8509" y="0"/>
                  </a:moveTo>
                  <a:lnTo>
                    <a:pt x="277622" y="0"/>
                  </a:lnTo>
                  <a:cubicBezTo>
                    <a:pt x="282321" y="0"/>
                    <a:pt x="286131" y="3810"/>
                    <a:pt x="286131" y="8509"/>
                  </a:cubicBezTo>
                  <a:lnTo>
                    <a:pt x="286131" y="1011555"/>
                  </a:lnTo>
                  <a:cubicBezTo>
                    <a:pt x="286131" y="1016254"/>
                    <a:pt x="282321" y="1020064"/>
                    <a:pt x="277622" y="1020064"/>
                  </a:cubicBezTo>
                  <a:lnTo>
                    <a:pt x="8509" y="1020064"/>
                  </a:lnTo>
                  <a:cubicBezTo>
                    <a:pt x="3810" y="1020064"/>
                    <a:pt x="0" y="1016254"/>
                    <a:pt x="0" y="1011555"/>
                  </a:cubicBezTo>
                  <a:lnTo>
                    <a:pt x="0" y="8509"/>
                  </a:lnTo>
                  <a:cubicBezTo>
                    <a:pt x="0" y="3810"/>
                    <a:pt x="3810" y="0"/>
                    <a:pt x="8509" y="0"/>
                  </a:cubicBezTo>
                  <a:moveTo>
                    <a:pt x="8509" y="17018"/>
                  </a:moveTo>
                  <a:lnTo>
                    <a:pt x="8509" y="8509"/>
                  </a:lnTo>
                  <a:lnTo>
                    <a:pt x="17018" y="8509"/>
                  </a:lnTo>
                  <a:lnTo>
                    <a:pt x="17018" y="1011555"/>
                  </a:lnTo>
                  <a:lnTo>
                    <a:pt x="8509" y="1011555"/>
                  </a:lnTo>
                  <a:lnTo>
                    <a:pt x="8509" y="1003046"/>
                  </a:lnTo>
                  <a:lnTo>
                    <a:pt x="277622" y="1003046"/>
                  </a:lnTo>
                  <a:lnTo>
                    <a:pt x="277622" y="1011555"/>
                  </a:lnTo>
                  <a:lnTo>
                    <a:pt x="269113" y="1011555"/>
                  </a:lnTo>
                  <a:lnTo>
                    <a:pt x="269113" y="8509"/>
                  </a:lnTo>
                  <a:lnTo>
                    <a:pt x="277622" y="8509"/>
                  </a:lnTo>
                  <a:lnTo>
                    <a:pt x="277622" y="17018"/>
                  </a:lnTo>
                  <a:lnTo>
                    <a:pt x="8509" y="17018"/>
                  </a:lnTo>
                  <a:close/>
                </a:path>
              </a:pathLst>
            </a:custGeom>
            <a:solidFill>
              <a:srgbClr val="1D5548"/>
            </a:solidFill>
          </p:spPr>
        </p:sp>
      </p:grpSp>
      <p:grpSp>
        <p:nvGrpSpPr>
          <p:cNvPr name="Group 293" id="293"/>
          <p:cNvGrpSpPr/>
          <p:nvPr/>
        </p:nvGrpSpPr>
        <p:grpSpPr>
          <a:xfrm rot="0">
            <a:off x="293560" y="8522541"/>
            <a:ext cx="201825" cy="752256"/>
            <a:chOff x="0" y="0"/>
            <a:chExt cx="269100" cy="1003008"/>
          </a:xfrm>
        </p:grpSpPr>
        <p:sp>
          <p:nvSpPr>
            <p:cNvPr name="Freeform 294" id="294"/>
            <p:cNvSpPr/>
            <p:nvPr/>
          </p:nvSpPr>
          <p:spPr>
            <a:xfrm flipH="false" flipV="false" rot="0">
              <a:off x="0" y="0"/>
              <a:ext cx="269101" cy="1003011"/>
            </a:xfrm>
            <a:custGeom>
              <a:avLst/>
              <a:gdLst/>
              <a:ahLst/>
              <a:cxnLst/>
              <a:rect r="r" b="b" t="t" l="l"/>
              <a:pathLst>
                <a:path h="1003011" w="269101">
                  <a:moveTo>
                    <a:pt x="0" y="0"/>
                  </a:moveTo>
                  <a:lnTo>
                    <a:pt x="269101" y="0"/>
                  </a:lnTo>
                  <a:lnTo>
                    <a:pt x="269101" y="1003011"/>
                  </a:lnTo>
                  <a:lnTo>
                    <a:pt x="0" y="1003011"/>
                  </a:lnTo>
                  <a:close/>
                </a:path>
              </a:pathLst>
            </a:custGeom>
            <a:blipFill>
              <a:blip r:embed="rId3">
                <a:alphaModFix amt="0"/>
              </a:blip>
              <a:stretch>
                <a:fillRect l="-428220" t="0" r="-428220" b="0"/>
              </a:stretch>
            </a:blipFill>
          </p:spPr>
        </p:sp>
        <p:sp>
          <p:nvSpPr>
            <p:cNvPr name="TextBox 295" id="295"/>
            <p:cNvSpPr txBox="true"/>
            <p:nvPr/>
          </p:nvSpPr>
          <p:spPr>
            <a:xfrm>
              <a:off x="0" y="-9525"/>
              <a:ext cx="269100" cy="1012533"/>
            </a:xfrm>
            <a:prstGeom prst="rect">
              <a:avLst/>
            </a:prstGeom>
          </p:spPr>
          <p:txBody>
            <a:bodyPr anchor="ctr" rtlCol="false" tIns="0" lIns="0" bIns="0" rIns="0"/>
            <a:lstStyle/>
            <a:p>
              <a:pPr algn="ctr">
                <a:lnSpc>
                  <a:spcPts val="2167"/>
                </a:lnSpc>
              </a:pPr>
              <a:r>
                <a:rPr lang="en-US" b="true" sz="1805">
                  <a:solidFill>
                    <a:srgbClr val="F9FDFB"/>
                  </a:solidFill>
                  <a:latin typeface="Georgia Bold"/>
                  <a:ea typeface="Georgia Bold"/>
                  <a:cs typeface="Georgia Bold"/>
                  <a:sym typeface="Georgia Bold"/>
                </a:rPr>
                <a:t>1</a:t>
              </a:r>
            </a:p>
          </p:txBody>
        </p:sp>
      </p:grpSp>
      <p:grpSp>
        <p:nvGrpSpPr>
          <p:cNvPr name="Group 296" id="296"/>
          <p:cNvGrpSpPr/>
          <p:nvPr/>
        </p:nvGrpSpPr>
        <p:grpSpPr>
          <a:xfrm rot="0">
            <a:off x="550431" y="8595932"/>
            <a:ext cx="3210858" cy="183480"/>
            <a:chOff x="0" y="0"/>
            <a:chExt cx="4281145" cy="244640"/>
          </a:xfrm>
        </p:grpSpPr>
        <p:sp>
          <p:nvSpPr>
            <p:cNvPr name="Freeform 297" id="297"/>
            <p:cNvSpPr/>
            <p:nvPr/>
          </p:nvSpPr>
          <p:spPr>
            <a:xfrm flipH="false" flipV="false" rot="0">
              <a:off x="0" y="0"/>
              <a:ext cx="4281145" cy="244637"/>
            </a:xfrm>
            <a:custGeom>
              <a:avLst/>
              <a:gdLst/>
              <a:ahLst/>
              <a:cxnLst/>
              <a:rect r="r" b="b" t="t" l="l"/>
              <a:pathLst>
                <a:path h="244637" w="4281145">
                  <a:moveTo>
                    <a:pt x="0" y="0"/>
                  </a:moveTo>
                  <a:lnTo>
                    <a:pt x="4281145" y="0"/>
                  </a:lnTo>
                  <a:lnTo>
                    <a:pt x="4281145" y="244637"/>
                  </a:lnTo>
                  <a:lnTo>
                    <a:pt x="0" y="244637"/>
                  </a:lnTo>
                  <a:close/>
                </a:path>
              </a:pathLst>
            </a:custGeom>
            <a:blipFill>
              <a:blip r:embed="rId3">
                <a:alphaModFix amt="0"/>
              </a:blip>
              <a:stretch>
                <a:fillRect l="0" t="-290987" r="0" b="-290988"/>
              </a:stretch>
            </a:blipFill>
          </p:spPr>
        </p:sp>
        <p:sp>
          <p:nvSpPr>
            <p:cNvPr name="TextBox 298" id="298"/>
            <p:cNvSpPr txBox="true"/>
            <p:nvPr/>
          </p:nvSpPr>
          <p:spPr>
            <a:xfrm>
              <a:off x="0" y="-9525"/>
              <a:ext cx="4281145" cy="254165"/>
            </a:xfrm>
            <a:prstGeom prst="rect">
              <a:avLst/>
            </a:prstGeom>
          </p:spPr>
          <p:txBody>
            <a:bodyPr anchor="ctr" rtlCol="false" tIns="0" lIns="0" bIns="0" rIns="0"/>
            <a:lstStyle/>
            <a:p>
              <a:pPr algn="l">
                <a:lnSpc>
                  <a:spcPts val="1083"/>
                </a:lnSpc>
              </a:pPr>
              <a:r>
                <a:rPr lang="en-US" b="true" sz="902">
                  <a:solidFill>
                    <a:srgbClr val="235E52"/>
                  </a:solidFill>
                  <a:latin typeface="Georgia Bold"/>
                  <a:ea typeface="Georgia Bold"/>
                  <a:cs typeface="Georgia Bold"/>
                  <a:sym typeface="Georgia Bold"/>
                </a:rPr>
                <a:t>The Everyday Cooperative</a:t>
              </a:r>
            </a:p>
          </p:txBody>
        </p:sp>
      </p:grpSp>
      <p:grpSp>
        <p:nvGrpSpPr>
          <p:cNvPr name="Group 299" id="299"/>
          <p:cNvGrpSpPr/>
          <p:nvPr/>
        </p:nvGrpSpPr>
        <p:grpSpPr>
          <a:xfrm rot="0">
            <a:off x="550431" y="8779402"/>
            <a:ext cx="3210858" cy="119263"/>
            <a:chOff x="0" y="0"/>
            <a:chExt cx="4281145" cy="159017"/>
          </a:xfrm>
        </p:grpSpPr>
        <p:sp>
          <p:nvSpPr>
            <p:cNvPr name="Freeform 300" id="300"/>
            <p:cNvSpPr/>
            <p:nvPr/>
          </p:nvSpPr>
          <p:spPr>
            <a:xfrm flipH="false" flipV="false" rot="0">
              <a:off x="0" y="0"/>
              <a:ext cx="4281145" cy="159014"/>
            </a:xfrm>
            <a:custGeom>
              <a:avLst/>
              <a:gdLst/>
              <a:ahLst/>
              <a:cxnLst/>
              <a:rect r="r" b="b" t="t" l="l"/>
              <a:pathLst>
                <a:path h="159014" w="4281145">
                  <a:moveTo>
                    <a:pt x="0" y="0"/>
                  </a:moveTo>
                  <a:lnTo>
                    <a:pt x="4281145" y="0"/>
                  </a:lnTo>
                  <a:lnTo>
                    <a:pt x="4281145" y="159014"/>
                  </a:lnTo>
                  <a:lnTo>
                    <a:pt x="0" y="159014"/>
                  </a:lnTo>
                  <a:close/>
                </a:path>
              </a:pathLst>
            </a:custGeom>
            <a:blipFill>
              <a:blip r:embed="rId3">
                <a:alphaModFix amt="0"/>
              </a:blip>
              <a:stretch>
                <a:fillRect l="0" t="-474596" r="0" b="-474597"/>
              </a:stretch>
            </a:blipFill>
          </p:spPr>
        </p:sp>
        <p:sp>
          <p:nvSpPr>
            <p:cNvPr name="TextBox 301" id="301"/>
            <p:cNvSpPr txBox="true"/>
            <p:nvPr/>
          </p:nvSpPr>
          <p:spPr>
            <a:xfrm>
              <a:off x="0" y="-19050"/>
              <a:ext cx="4281145" cy="178067"/>
            </a:xfrm>
            <a:prstGeom prst="rect">
              <a:avLst/>
            </a:prstGeom>
          </p:spPr>
          <p:txBody>
            <a:bodyPr anchor="ctr" rtlCol="false" tIns="0" lIns="0" bIns="0" rIns="0"/>
            <a:lstStyle/>
            <a:p>
              <a:pPr algn="l">
                <a:lnSpc>
                  <a:spcPts val="842"/>
                </a:lnSpc>
              </a:pPr>
              <a:r>
                <a:rPr lang="en-US" sz="702">
                  <a:solidFill>
                    <a:srgbClr val="1A4000"/>
                  </a:solidFill>
                  <a:latin typeface="Calibri (MS)"/>
                  <a:ea typeface="Calibri (MS)"/>
                  <a:cs typeface="Calibri (MS)"/>
                  <a:sym typeface="Calibri (MS)"/>
                </a:rPr>
                <a:t>Copay-based  |  Straightforward out-of-pocket costs</a:t>
              </a:r>
            </a:p>
          </p:txBody>
        </p:sp>
      </p:grpSp>
      <p:grpSp>
        <p:nvGrpSpPr>
          <p:cNvPr name="Group 302" id="302"/>
          <p:cNvGrpSpPr/>
          <p:nvPr/>
        </p:nvGrpSpPr>
        <p:grpSpPr>
          <a:xfrm rot="0">
            <a:off x="550431" y="8907837"/>
            <a:ext cx="3210858" cy="311915"/>
            <a:chOff x="0" y="0"/>
            <a:chExt cx="4281145" cy="415887"/>
          </a:xfrm>
        </p:grpSpPr>
        <p:sp>
          <p:nvSpPr>
            <p:cNvPr name="Freeform 303" id="303"/>
            <p:cNvSpPr/>
            <p:nvPr/>
          </p:nvSpPr>
          <p:spPr>
            <a:xfrm flipH="false" flipV="false" rot="0">
              <a:off x="0" y="0"/>
              <a:ext cx="4281145" cy="415883"/>
            </a:xfrm>
            <a:custGeom>
              <a:avLst/>
              <a:gdLst/>
              <a:ahLst/>
              <a:cxnLst/>
              <a:rect r="r" b="b" t="t" l="l"/>
              <a:pathLst>
                <a:path h="415883" w="4281145">
                  <a:moveTo>
                    <a:pt x="0" y="0"/>
                  </a:moveTo>
                  <a:lnTo>
                    <a:pt x="4281145" y="0"/>
                  </a:lnTo>
                  <a:lnTo>
                    <a:pt x="4281145" y="415883"/>
                  </a:lnTo>
                  <a:lnTo>
                    <a:pt x="0" y="415883"/>
                  </a:lnTo>
                  <a:close/>
                </a:path>
              </a:pathLst>
            </a:custGeom>
            <a:blipFill>
              <a:blip r:embed="rId3">
                <a:alphaModFix amt="0"/>
              </a:blip>
              <a:stretch>
                <a:fillRect l="0" t="-150580" r="0" b="-150581"/>
              </a:stretch>
            </a:blipFill>
          </p:spPr>
        </p:sp>
        <p:sp>
          <p:nvSpPr>
            <p:cNvPr name="TextBox 304" id="304"/>
            <p:cNvSpPr txBox="true"/>
            <p:nvPr/>
          </p:nvSpPr>
          <p:spPr>
            <a:xfrm>
              <a:off x="0" y="-28575"/>
              <a:ext cx="4281145" cy="444462"/>
            </a:xfrm>
            <a:prstGeom prst="rect">
              <a:avLst/>
            </a:prstGeom>
          </p:spPr>
          <p:txBody>
            <a:bodyPr anchor="ctr" rtlCol="false" tIns="0" lIns="0" bIns="0" rIns="0"/>
            <a:lstStyle/>
            <a:p>
              <a:pPr algn="l">
                <a:lnSpc>
                  <a:spcPts val="902"/>
                </a:lnSpc>
              </a:pPr>
              <a:r>
                <a:rPr lang="en-US" sz="752">
                  <a:solidFill>
                    <a:srgbClr val="1A4000"/>
                  </a:solidFill>
                  <a:latin typeface="Calibri (MS)"/>
                  <a:ea typeface="Calibri (MS)"/>
                  <a:cs typeface="Calibri (MS)"/>
                  <a:sym typeface="Calibri (MS)"/>
                </a:rPr>
                <a:t>Best for families who want predictability. Flat copay every visit — benefits work from day one, no deductible to meet first.</a:t>
              </a:r>
            </a:p>
          </p:txBody>
        </p:sp>
      </p:grpSp>
      <p:grpSp>
        <p:nvGrpSpPr>
          <p:cNvPr name="Group 305" id="305"/>
          <p:cNvGrpSpPr/>
          <p:nvPr/>
        </p:nvGrpSpPr>
        <p:grpSpPr>
          <a:xfrm rot="0">
            <a:off x="3971906" y="8512978"/>
            <a:ext cx="3541881" cy="771373"/>
            <a:chOff x="0" y="0"/>
            <a:chExt cx="4722508" cy="1028497"/>
          </a:xfrm>
        </p:grpSpPr>
        <p:sp>
          <p:nvSpPr>
            <p:cNvPr name="Freeform 306" id="306"/>
            <p:cNvSpPr/>
            <p:nvPr/>
          </p:nvSpPr>
          <p:spPr>
            <a:xfrm flipH="false" flipV="false" rot="0">
              <a:off x="12700" y="12700"/>
              <a:ext cx="4697095" cy="1003046"/>
            </a:xfrm>
            <a:custGeom>
              <a:avLst/>
              <a:gdLst/>
              <a:ahLst/>
              <a:cxnLst/>
              <a:rect r="r" b="b" t="t" l="l"/>
              <a:pathLst>
                <a:path h="1003046" w="4697095">
                  <a:moveTo>
                    <a:pt x="0" y="0"/>
                  </a:moveTo>
                  <a:lnTo>
                    <a:pt x="4697095" y="0"/>
                  </a:lnTo>
                  <a:lnTo>
                    <a:pt x="4697095" y="1003046"/>
                  </a:lnTo>
                  <a:lnTo>
                    <a:pt x="0" y="1003046"/>
                  </a:lnTo>
                  <a:close/>
                </a:path>
              </a:pathLst>
            </a:custGeom>
            <a:solidFill>
              <a:srgbClr val="FFFFFF"/>
            </a:solidFill>
          </p:spPr>
        </p:sp>
        <p:sp>
          <p:nvSpPr>
            <p:cNvPr name="Freeform 307" id="307"/>
            <p:cNvSpPr/>
            <p:nvPr/>
          </p:nvSpPr>
          <p:spPr>
            <a:xfrm flipH="false" flipV="false" rot="0">
              <a:off x="0" y="0"/>
              <a:ext cx="4722495" cy="1028446"/>
            </a:xfrm>
            <a:custGeom>
              <a:avLst/>
              <a:gdLst/>
              <a:ahLst/>
              <a:cxnLst/>
              <a:rect r="r" b="b" t="t" l="l"/>
              <a:pathLst>
                <a:path h="1028446" w="4722495">
                  <a:moveTo>
                    <a:pt x="12700" y="0"/>
                  </a:moveTo>
                  <a:lnTo>
                    <a:pt x="4709795" y="0"/>
                  </a:lnTo>
                  <a:cubicBezTo>
                    <a:pt x="4716780" y="0"/>
                    <a:pt x="4722495" y="5715"/>
                    <a:pt x="4722495" y="12700"/>
                  </a:cubicBezTo>
                  <a:lnTo>
                    <a:pt x="4722495" y="1015746"/>
                  </a:lnTo>
                  <a:cubicBezTo>
                    <a:pt x="4722495" y="1022731"/>
                    <a:pt x="4716780" y="1028446"/>
                    <a:pt x="4709795" y="1028446"/>
                  </a:cubicBezTo>
                  <a:lnTo>
                    <a:pt x="12700" y="1028446"/>
                  </a:lnTo>
                  <a:cubicBezTo>
                    <a:pt x="5715" y="1028446"/>
                    <a:pt x="0" y="1022731"/>
                    <a:pt x="0" y="1015746"/>
                  </a:cubicBezTo>
                  <a:lnTo>
                    <a:pt x="0" y="12700"/>
                  </a:lnTo>
                  <a:cubicBezTo>
                    <a:pt x="0" y="5715"/>
                    <a:pt x="5715" y="0"/>
                    <a:pt x="12700" y="0"/>
                  </a:cubicBezTo>
                  <a:moveTo>
                    <a:pt x="12700" y="25527"/>
                  </a:moveTo>
                  <a:lnTo>
                    <a:pt x="12700" y="12700"/>
                  </a:lnTo>
                  <a:lnTo>
                    <a:pt x="25400" y="12700"/>
                  </a:lnTo>
                  <a:lnTo>
                    <a:pt x="25400" y="1015746"/>
                  </a:lnTo>
                  <a:lnTo>
                    <a:pt x="12700" y="1015746"/>
                  </a:lnTo>
                  <a:lnTo>
                    <a:pt x="12700" y="1003046"/>
                  </a:lnTo>
                  <a:lnTo>
                    <a:pt x="4709795" y="1003046"/>
                  </a:lnTo>
                  <a:lnTo>
                    <a:pt x="4709795" y="1015746"/>
                  </a:lnTo>
                  <a:lnTo>
                    <a:pt x="4697095" y="1015746"/>
                  </a:lnTo>
                  <a:lnTo>
                    <a:pt x="4697095" y="12700"/>
                  </a:lnTo>
                  <a:lnTo>
                    <a:pt x="4709795" y="12700"/>
                  </a:lnTo>
                  <a:lnTo>
                    <a:pt x="4709795" y="25400"/>
                  </a:lnTo>
                  <a:lnTo>
                    <a:pt x="12700" y="25400"/>
                  </a:lnTo>
                  <a:close/>
                </a:path>
              </a:pathLst>
            </a:custGeom>
            <a:solidFill>
              <a:srgbClr val="2E7D6B"/>
            </a:solidFill>
          </p:spPr>
        </p:sp>
      </p:grpSp>
      <p:grpSp>
        <p:nvGrpSpPr>
          <p:cNvPr name="Group 308" id="308"/>
          <p:cNvGrpSpPr/>
          <p:nvPr/>
        </p:nvGrpSpPr>
        <p:grpSpPr>
          <a:xfrm rot="0">
            <a:off x="3975097" y="8516169"/>
            <a:ext cx="214570" cy="765000"/>
            <a:chOff x="0" y="0"/>
            <a:chExt cx="286093" cy="1020000"/>
          </a:xfrm>
        </p:grpSpPr>
        <p:sp>
          <p:nvSpPr>
            <p:cNvPr name="Freeform 309" id="309"/>
            <p:cNvSpPr/>
            <p:nvPr/>
          </p:nvSpPr>
          <p:spPr>
            <a:xfrm flipH="false" flipV="false" rot="0">
              <a:off x="8509" y="8509"/>
              <a:ext cx="269113" cy="1003046"/>
            </a:xfrm>
            <a:custGeom>
              <a:avLst/>
              <a:gdLst/>
              <a:ahLst/>
              <a:cxnLst/>
              <a:rect r="r" b="b" t="t" l="l"/>
              <a:pathLst>
                <a:path h="1003046" w="269113">
                  <a:moveTo>
                    <a:pt x="0" y="0"/>
                  </a:moveTo>
                  <a:lnTo>
                    <a:pt x="269113" y="0"/>
                  </a:lnTo>
                  <a:lnTo>
                    <a:pt x="269113" y="1003046"/>
                  </a:lnTo>
                  <a:lnTo>
                    <a:pt x="0" y="1003046"/>
                  </a:lnTo>
                  <a:close/>
                </a:path>
              </a:pathLst>
            </a:custGeom>
            <a:solidFill>
              <a:srgbClr val="2E7D6B"/>
            </a:solidFill>
          </p:spPr>
        </p:sp>
        <p:sp>
          <p:nvSpPr>
            <p:cNvPr name="Freeform 310" id="310"/>
            <p:cNvSpPr/>
            <p:nvPr/>
          </p:nvSpPr>
          <p:spPr>
            <a:xfrm flipH="false" flipV="false" rot="0">
              <a:off x="0" y="0"/>
              <a:ext cx="286131" cy="1020064"/>
            </a:xfrm>
            <a:custGeom>
              <a:avLst/>
              <a:gdLst/>
              <a:ahLst/>
              <a:cxnLst/>
              <a:rect r="r" b="b" t="t" l="l"/>
              <a:pathLst>
                <a:path h="1020064" w="286131">
                  <a:moveTo>
                    <a:pt x="8509" y="0"/>
                  </a:moveTo>
                  <a:lnTo>
                    <a:pt x="277622" y="0"/>
                  </a:lnTo>
                  <a:cubicBezTo>
                    <a:pt x="282321" y="0"/>
                    <a:pt x="286131" y="3810"/>
                    <a:pt x="286131" y="8509"/>
                  </a:cubicBezTo>
                  <a:lnTo>
                    <a:pt x="286131" y="1011555"/>
                  </a:lnTo>
                  <a:cubicBezTo>
                    <a:pt x="286131" y="1016254"/>
                    <a:pt x="282321" y="1020064"/>
                    <a:pt x="277622" y="1020064"/>
                  </a:cubicBezTo>
                  <a:lnTo>
                    <a:pt x="8509" y="1020064"/>
                  </a:lnTo>
                  <a:cubicBezTo>
                    <a:pt x="3810" y="1020064"/>
                    <a:pt x="0" y="1016254"/>
                    <a:pt x="0" y="1011555"/>
                  </a:cubicBezTo>
                  <a:lnTo>
                    <a:pt x="0" y="8509"/>
                  </a:lnTo>
                  <a:cubicBezTo>
                    <a:pt x="0" y="3810"/>
                    <a:pt x="3810" y="0"/>
                    <a:pt x="8509" y="0"/>
                  </a:cubicBezTo>
                  <a:moveTo>
                    <a:pt x="8509" y="17018"/>
                  </a:moveTo>
                  <a:lnTo>
                    <a:pt x="8509" y="8509"/>
                  </a:lnTo>
                  <a:lnTo>
                    <a:pt x="17018" y="8509"/>
                  </a:lnTo>
                  <a:lnTo>
                    <a:pt x="17018" y="1011555"/>
                  </a:lnTo>
                  <a:lnTo>
                    <a:pt x="8509" y="1011555"/>
                  </a:lnTo>
                  <a:lnTo>
                    <a:pt x="8509" y="1003046"/>
                  </a:lnTo>
                  <a:lnTo>
                    <a:pt x="277622" y="1003046"/>
                  </a:lnTo>
                  <a:lnTo>
                    <a:pt x="277622" y="1011555"/>
                  </a:lnTo>
                  <a:lnTo>
                    <a:pt x="269113" y="1011555"/>
                  </a:lnTo>
                  <a:lnTo>
                    <a:pt x="269113" y="8509"/>
                  </a:lnTo>
                  <a:lnTo>
                    <a:pt x="277622" y="8509"/>
                  </a:lnTo>
                  <a:lnTo>
                    <a:pt x="277622" y="17018"/>
                  </a:lnTo>
                  <a:lnTo>
                    <a:pt x="8509" y="17018"/>
                  </a:lnTo>
                  <a:close/>
                </a:path>
              </a:pathLst>
            </a:custGeom>
            <a:solidFill>
              <a:srgbClr val="2E7D6B"/>
            </a:solidFill>
          </p:spPr>
        </p:sp>
      </p:grpSp>
      <p:grpSp>
        <p:nvGrpSpPr>
          <p:cNvPr name="Group 311" id="311"/>
          <p:cNvGrpSpPr/>
          <p:nvPr/>
        </p:nvGrpSpPr>
        <p:grpSpPr>
          <a:xfrm rot="0">
            <a:off x="3981469" y="8522541"/>
            <a:ext cx="201825" cy="752256"/>
            <a:chOff x="0" y="0"/>
            <a:chExt cx="269100" cy="1003008"/>
          </a:xfrm>
        </p:grpSpPr>
        <p:sp>
          <p:nvSpPr>
            <p:cNvPr name="Freeform 312" id="312"/>
            <p:cNvSpPr/>
            <p:nvPr/>
          </p:nvSpPr>
          <p:spPr>
            <a:xfrm flipH="false" flipV="false" rot="0">
              <a:off x="0" y="0"/>
              <a:ext cx="269101" cy="1003011"/>
            </a:xfrm>
            <a:custGeom>
              <a:avLst/>
              <a:gdLst/>
              <a:ahLst/>
              <a:cxnLst/>
              <a:rect r="r" b="b" t="t" l="l"/>
              <a:pathLst>
                <a:path h="1003011" w="269101">
                  <a:moveTo>
                    <a:pt x="0" y="0"/>
                  </a:moveTo>
                  <a:lnTo>
                    <a:pt x="269101" y="0"/>
                  </a:lnTo>
                  <a:lnTo>
                    <a:pt x="269101" y="1003011"/>
                  </a:lnTo>
                  <a:lnTo>
                    <a:pt x="0" y="1003011"/>
                  </a:lnTo>
                  <a:close/>
                </a:path>
              </a:pathLst>
            </a:custGeom>
            <a:blipFill>
              <a:blip r:embed="rId3">
                <a:alphaModFix amt="0"/>
              </a:blip>
              <a:stretch>
                <a:fillRect l="-428220" t="0" r="-428220" b="0"/>
              </a:stretch>
            </a:blipFill>
          </p:spPr>
        </p:sp>
        <p:sp>
          <p:nvSpPr>
            <p:cNvPr name="TextBox 313" id="313"/>
            <p:cNvSpPr txBox="true"/>
            <p:nvPr/>
          </p:nvSpPr>
          <p:spPr>
            <a:xfrm>
              <a:off x="0" y="-9525"/>
              <a:ext cx="269100" cy="1012533"/>
            </a:xfrm>
            <a:prstGeom prst="rect">
              <a:avLst/>
            </a:prstGeom>
          </p:spPr>
          <p:txBody>
            <a:bodyPr anchor="ctr" rtlCol="false" tIns="0" lIns="0" bIns="0" rIns="0"/>
            <a:lstStyle/>
            <a:p>
              <a:pPr algn="ctr">
                <a:lnSpc>
                  <a:spcPts val="2167"/>
                </a:lnSpc>
              </a:pPr>
              <a:r>
                <a:rPr lang="en-US" b="true" sz="1805">
                  <a:solidFill>
                    <a:srgbClr val="F9FDFB"/>
                  </a:solidFill>
                  <a:latin typeface="Georgia Bold"/>
                  <a:ea typeface="Georgia Bold"/>
                  <a:cs typeface="Georgia Bold"/>
                  <a:sym typeface="Georgia Bold"/>
                </a:rPr>
                <a:t>2</a:t>
              </a:r>
            </a:p>
          </p:txBody>
        </p:sp>
      </p:grpSp>
      <p:grpSp>
        <p:nvGrpSpPr>
          <p:cNvPr name="Group 314" id="314"/>
          <p:cNvGrpSpPr/>
          <p:nvPr/>
        </p:nvGrpSpPr>
        <p:grpSpPr>
          <a:xfrm rot="0">
            <a:off x="4238330" y="8595932"/>
            <a:ext cx="3210858" cy="183480"/>
            <a:chOff x="0" y="0"/>
            <a:chExt cx="4281145" cy="244640"/>
          </a:xfrm>
        </p:grpSpPr>
        <p:sp>
          <p:nvSpPr>
            <p:cNvPr name="Freeform 315" id="315"/>
            <p:cNvSpPr/>
            <p:nvPr/>
          </p:nvSpPr>
          <p:spPr>
            <a:xfrm flipH="false" flipV="false" rot="0">
              <a:off x="0" y="0"/>
              <a:ext cx="4281145" cy="244637"/>
            </a:xfrm>
            <a:custGeom>
              <a:avLst/>
              <a:gdLst/>
              <a:ahLst/>
              <a:cxnLst/>
              <a:rect r="r" b="b" t="t" l="l"/>
              <a:pathLst>
                <a:path h="244637" w="4281145">
                  <a:moveTo>
                    <a:pt x="0" y="0"/>
                  </a:moveTo>
                  <a:lnTo>
                    <a:pt x="4281145" y="0"/>
                  </a:lnTo>
                  <a:lnTo>
                    <a:pt x="4281145" y="244637"/>
                  </a:lnTo>
                  <a:lnTo>
                    <a:pt x="0" y="244637"/>
                  </a:lnTo>
                  <a:close/>
                </a:path>
              </a:pathLst>
            </a:custGeom>
            <a:blipFill>
              <a:blip r:embed="rId3">
                <a:alphaModFix amt="0"/>
              </a:blip>
              <a:stretch>
                <a:fillRect l="0" t="-290987" r="0" b="-290988"/>
              </a:stretch>
            </a:blipFill>
          </p:spPr>
        </p:sp>
        <p:sp>
          <p:nvSpPr>
            <p:cNvPr name="TextBox 316" id="316"/>
            <p:cNvSpPr txBox="true"/>
            <p:nvPr/>
          </p:nvSpPr>
          <p:spPr>
            <a:xfrm>
              <a:off x="0" y="-9525"/>
              <a:ext cx="4281145" cy="254165"/>
            </a:xfrm>
            <a:prstGeom prst="rect">
              <a:avLst/>
            </a:prstGeom>
          </p:spPr>
          <p:txBody>
            <a:bodyPr anchor="ctr" rtlCol="false" tIns="0" lIns="0" bIns="0" rIns="0"/>
            <a:lstStyle/>
            <a:p>
              <a:pPr algn="l">
                <a:lnSpc>
                  <a:spcPts val="1083"/>
                </a:lnSpc>
              </a:pPr>
              <a:r>
                <a:rPr lang="en-US" b="true" sz="902">
                  <a:solidFill>
                    <a:srgbClr val="235E52"/>
                  </a:solidFill>
                  <a:latin typeface="Georgia Bold"/>
                  <a:ea typeface="Georgia Bold"/>
                  <a:cs typeface="Georgia Bold"/>
                  <a:sym typeface="Georgia Bold"/>
                </a:rPr>
                <a:t>The Modern Advantage</a:t>
              </a:r>
            </a:p>
          </p:txBody>
        </p:sp>
      </p:grpSp>
      <p:grpSp>
        <p:nvGrpSpPr>
          <p:cNvPr name="Group 317" id="317"/>
          <p:cNvGrpSpPr/>
          <p:nvPr/>
        </p:nvGrpSpPr>
        <p:grpSpPr>
          <a:xfrm rot="0">
            <a:off x="4238330" y="8779402"/>
            <a:ext cx="3210858" cy="119263"/>
            <a:chOff x="0" y="0"/>
            <a:chExt cx="4281145" cy="159017"/>
          </a:xfrm>
        </p:grpSpPr>
        <p:sp>
          <p:nvSpPr>
            <p:cNvPr name="Freeform 318" id="318"/>
            <p:cNvSpPr/>
            <p:nvPr/>
          </p:nvSpPr>
          <p:spPr>
            <a:xfrm flipH="false" flipV="false" rot="0">
              <a:off x="0" y="0"/>
              <a:ext cx="4281145" cy="159014"/>
            </a:xfrm>
            <a:custGeom>
              <a:avLst/>
              <a:gdLst/>
              <a:ahLst/>
              <a:cxnLst/>
              <a:rect r="r" b="b" t="t" l="l"/>
              <a:pathLst>
                <a:path h="159014" w="4281145">
                  <a:moveTo>
                    <a:pt x="0" y="0"/>
                  </a:moveTo>
                  <a:lnTo>
                    <a:pt x="4281145" y="0"/>
                  </a:lnTo>
                  <a:lnTo>
                    <a:pt x="4281145" y="159014"/>
                  </a:lnTo>
                  <a:lnTo>
                    <a:pt x="0" y="159014"/>
                  </a:lnTo>
                  <a:close/>
                </a:path>
              </a:pathLst>
            </a:custGeom>
            <a:blipFill>
              <a:blip r:embed="rId3">
                <a:alphaModFix amt="0"/>
              </a:blip>
              <a:stretch>
                <a:fillRect l="0" t="-474596" r="0" b="-474597"/>
              </a:stretch>
            </a:blipFill>
          </p:spPr>
        </p:sp>
        <p:sp>
          <p:nvSpPr>
            <p:cNvPr name="TextBox 319" id="319"/>
            <p:cNvSpPr txBox="true"/>
            <p:nvPr/>
          </p:nvSpPr>
          <p:spPr>
            <a:xfrm>
              <a:off x="0" y="-19050"/>
              <a:ext cx="4281145" cy="178067"/>
            </a:xfrm>
            <a:prstGeom prst="rect">
              <a:avLst/>
            </a:prstGeom>
          </p:spPr>
          <p:txBody>
            <a:bodyPr anchor="ctr" rtlCol="false" tIns="0" lIns="0" bIns="0" rIns="0"/>
            <a:lstStyle/>
            <a:p>
              <a:pPr algn="l">
                <a:lnSpc>
                  <a:spcPts val="842"/>
                </a:lnSpc>
              </a:pPr>
              <a:r>
                <a:rPr lang="en-US" sz="702">
                  <a:solidFill>
                    <a:srgbClr val="1A4000"/>
                  </a:solidFill>
                  <a:latin typeface="Calibri (MS)"/>
                  <a:ea typeface="Calibri (MS)"/>
                  <a:cs typeface="Calibri (MS)"/>
                  <a:sym typeface="Calibri (MS)"/>
                </a:rPr>
                <a:t>HSA-compatible  |  Build savings &amp; reduce taxes</a:t>
              </a:r>
            </a:p>
          </p:txBody>
        </p:sp>
      </p:grpSp>
      <p:grpSp>
        <p:nvGrpSpPr>
          <p:cNvPr name="Group 320" id="320"/>
          <p:cNvGrpSpPr/>
          <p:nvPr/>
        </p:nvGrpSpPr>
        <p:grpSpPr>
          <a:xfrm rot="0">
            <a:off x="4238330" y="8907837"/>
            <a:ext cx="3210858" cy="311915"/>
            <a:chOff x="0" y="0"/>
            <a:chExt cx="4281145" cy="415887"/>
          </a:xfrm>
        </p:grpSpPr>
        <p:sp>
          <p:nvSpPr>
            <p:cNvPr name="Freeform 321" id="321"/>
            <p:cNvSpPr/>
            <p:nvPr/>
          </p:nvSpPr>
          <p:spPr>
            <a:xfrm flipH="false" flipV="false" rot="0">
              <a:off x="0" y="0"/>
              <a:ext cx="4281145" cy="415883"/>
            </a:xfrm>
            <a:custGeom>
              <a:avLst/>
              <a:gdLst/>
              <a:ahLst/>
              <a:cxnLst/>
              <a:rect r="r" b="b" t="t" l="l"/>
              <a:pathLst>
                <a:path h="415883" w="4281145">
                  <a:moveTo>
                    <a:pt x="0" y="0"/>
                  </a:moveTo>
                  <a:lnTo>
                    <a:pt x="4281145" y="0"/>
                  </a:lnTo>
                  <a:lnTo>
                    <a:pt x="4281145" y="415883"/>
                  </a:lnTo>
                  <a:lnTo>
                    <a:pt x="0" y="415883"/>
                  </a:lnTo>
                  <a:close/>
                </a:path>
              </a:pathLst>
            </a:custGeom>
            <a:blipFill>
              <a:blip r:embed="rId3">
                <a:alphaModFix amt="0"/>
              </a:blip>
              <a:stretch>
                <a:fillRect l="0" t="-150580" r="0" b="-150581"/>
              </a:stretch>
            </a:blipFill>
          </p:spPr>
        </p:sp>
        <p:sp>
          <p:nvSpPr>
            <p:cNvPr name="TextBox 322" id="322"/>
            <p:cNvSpPr txBox="true"/>
            <p:nvPr/>
          </p:nvSpPr>
          <p:spPr>
            <a:xfrm>
              <a:off x="0" y="-28575"/>
              <a:ext cx="4281145" cy="444462"/>
            </a:xfrm>
            <a:prstGeom prst="rect">
              <a:avLst/>
            </a:prstGeom>
          </p:spPr>
          <p:txBody>
            <a:bodyPr anchor="ctr" rtlCol="false" tIns="0" lIns="0" bIns="0" rIns="0"/>
            <a:lstStyle/>
            <a:p>
              <a:pPr algn="l">
                <a:lnSpc>
                  <a:spcPts val="902"/>
                </a:lnSpc>
              </a:pPr>
              <a:r>
                <a:rPr lang="en-US" sz="752">
                  <a:solidFill>
                    <a:srgbClr val="1A4000"/>
                  </a:solidFill>
                  <a:latin typeface="Calibri (MS)"/>
                  <a:ea typeface="Calibri (MS)"/>
                  <a:cs typeface="Calibri (MS)"/>
                  <a:sym typeface="Calibri (MS)"/>
                </a:rPr>
                <a:t>Best for families who want a tax strategy. Lower contributions + an HSA that rolls over — and reduces taxable income.</a:t>
              </a:r>
            </a:p>
          </p:txBody>
        </p:sp>
      </p:grpSp>
      <p:grpSp>
        <p:nvGrpSpPr>
          <p:cNvPr name="Group 323" id="323"/>
          <p:cNvGrpSpPr/>
          <p:nvPr/>
        </p:nvGrpSpPr>
        <p:grpSpPr>
          <a:xfrm rot="0">
            <a:off x="829489" y="9336845"/>
            <a:ext cx="5568029" cy="291417"/>
            <a:chOff x="0" y="0"/>
            <a:chExt cx="7424039" cy="388556"/>
          </a:xfrm>
        </p:grpSpPr>
        <p:sp>
          <p:nvSpPr>
            <p:cNvPr name="Freeform 324" id="324"/>
            <p:cNvSpPr/>
            <p:nvPr/>
          </p:nvSpPr>
          <p:spPr>
            <a:xfrm flipH="false" flipV="false" rot="0">
              <a:off x="3233" y="7743"/>
              <a:ext cx="7417523" cy="373048"/>
            </a:xfrm>
            <a:custGeom>
              <a:avLst/>
              <a:gdLst/>
              <a:ahLst/>
              <a:cxnLst/>
              <a:rect r="r" b="b" t="t" l="l"/>
              <a:pathLst>
                <a:path h="373048" w="7417523">
                  <a:moveTo>
                    <a:pt x="0" y="0"/>
                  </a:moveTo>
                  <a:lnTo>
                    <a:pt x="7417523" y="0"/>
                  </a:lnTo>
                  <a:lnTo>
                    <a:pt x="7417523" y="373048"/>
                  </a:lnTo>
                  <a:lnTo>
                    <a:pt x="0" y="373048"/>
                  </a:lnTo>
                  <a:close/>
                </a:path>
              </a:pathLst>
            </a:custGeom>
            <a:solidFill>
              <a:srgbClr val="FEF2F2"/>
            </a:solidFill>
          </p:spPr>
        </p:sp>
        <p:sp>
          <p:nvSpPr>
            <p:cNvPr name="Freeform 325" id="325"/>
            <p:cNvSpPr/>
            <p:nvPr/>
          </p:nvSpPr>
          <p:spPr>
            <a:xfrm flipH="false" flipV="false" rot="0">
              <a:off x="0" y="0"/>
              <a:ext cx="7423990" cy="388533"/>
            </a:xfrm>
            <a:custGeom>
              <a:avLst/>
              <a:gdLst/>
              <a:ahLst/>
              <a:cxnLst/>
              <a:rect r="r" b="b" t="t" l="l"/>
              <a:pathLst>
                <a:path h="388533" w="7423990">
                  <a:moveTo>
                    <a:pt x="3233" y="0"/>
                  </a:moveTo>
                  <a:lnTo>
                    <a:pt x="7420756" y="0"/>
                  </a:lnTo>
                  <a:cubicBezTo>
                    <a:pt x="7422520" y="0"/>
                    <a:pt x="7423990" y="3519"/>
                    <a:pt x="7423990" y="7743"/>
                  </a:cubicBezTo>
                  <a:lnTo>
                    <a:pt x="7423990" y="380791"/>
                  </a:lnTo>
                  <a:cubicBezTo>
                    <a:pt x="7423990" y="385014"/>
                    <a:pt x="7422520" y="388533"/>
                    <a:pt x="7420756" y="388533"/>
                  </a:cubicBezTo>
                  <a:lnTo>
                    <a:pt x="3233" y="388533"/>
                  </a:lnTo>
                  <a:cubicBezTo>
                    <a:pt x="1470" y="388533"/>
                    <a:pt x="0" y="385014"/>
                    <a:pt x="0" y="380791"/>
                  </a:cubicBezTo>
                  <a:lnTo>
                    <a:pt x="0" y="7743"/>
                  </a:lnTo>
                  <a:cubicBezTo>
                    <a:pt x="0" y="3519"/>
                    <a:pt x="1470" y="0"/>
                    <a:pt x="3233" y="0"/>
                  </a:cubicBezTo>
                  <a:moveTo>
                    <a:pt x="3233" y="15720"/>
                  </a:moveTo>
                  <a:lnTo>
                    <a:pt x="3233" y="7743"/>
                  </a:lnTo>
                  <a:lnTo>
                    <a:pt x="6565" y="7743"/>
                  </a:lnTo>
                  <a:lnTo>
                    <a:pt x="6565" y="380791"/>
                  </a:lnTo>
                  <a:lnTo>
                    <a:pt x="3233" y="380791"/>
                  </a:lnTo>
                  <a:lnTo>
                    <a:pt x="3233" y="373048"/>
                  </a:lnTo>
                  <a:lnTo>
                    <a:pt x="7420756" y="373048"/>
                  </a:lnTo>
                  <a:lnTo>
                    <a:pt x="7420756" y="380791"/>
                  </a:lnTo>
                  <a:lnTo>
                    <a:pt x="7417523" y="380791"/>
                  </a:lnTo>
                  <a:lnTo>
                    <a:pt x="7417523" y="7743"/>
                  </a:lnTo>
                  <a:lnTo>
                    <a:pt x="7420756" y="7743"/>
                  </a:lnTo>
                  <a:lnTo>
                    <a:pt x="7420756" y="15720"/>
                  </a:lnTo>
                  <a:lnTo>
                    <a:pt x="3233" y="15720"/>
                  </a:lnTo>
                  <a:close/>
                </a:path>
              </a:pathLst>
            </a:custGeom>
            <a:solidFill>
              <a:srgbClr val="E24B4A"/>
            </a:solidFill>
          </p:spPr>
        </p:sp>
      </p:grpSp>
      <p:grpSp>
        <p:nvGrpSpPr>
          <p:cNvPr name="Group 326" id="326"/>
          <p:cNvGrpSpPr/>
          <p:nvPr/>
        </p:nvGrpSpPr>
        <p:grpSpPr>
          <a:xfrm rot="0">
            <a:off x="800185" y="9376420"/>
            <a:ext cx="58607" cy="164106"/>
            <a:chOff x="0" y="0"/>
            <a:chExt cx="78143" cy="218808"/>
          </a:xfrm>
        </p:grpSpPr>
        <p:sp>
          <p:nvSpPr>
            <p:cNvPr name="Freeform 327" id="327"/>
            <p:cNvSpPr/>
            <p:nvPr/>
          </p:nvSpPr>
          <p:spPr>
            <a:xfrm flipH="false" flipV="false" rot="0">
              <a:off x="8509" y="8509"/>
              <a:ext cx="61087" cy="201803"/>
            </a:xfrm>
            <a:custGeom>
              <a:avLst/>
              <a:gdLst/>
              <a:ahLst/>
              <a:cxnLst/>
              <a:rect r="r" b="b" t="t" l="l"/>
              <a:pathLst>
                <a:path h="201803" w="61087">
                  <a:moveTo>
                    <a:pt x="0" y="0"/>
                  </a:moveTo>
                  <a:lnTo>
                    <a:pt x="61087" y="0"/>
                  </a:lnTo>
                  <a:lnTo>
                    <a:pt x="61087" y="201803"/>
                  </a:lnTo>
                  <a:lnTo>
                    <a:pt x="0" y="201803"/>
                  </a:lnTo>
                  <a:close/>
                </a:path>
              </a:pathLst>
            </a:custGeom>
            <a:solidFill>
              <a:srgbClr val="E24B4A"/>
            </a:solidFill>
          </p:spPr>
        </p:sp>
        <p:sp>
          <p:nvSpPr>
            <p:cNvPr name="Freeform 328" id="328"/>
            <p:cNvSpPr/>
            <p:nvPr/>
          </p:nvSpPr>
          <p:spPr>
            <a:xfrm flipH="false" flipV="false" rot="0">
              <a:off x="0" y="0"/>
              <a:ext cx="78105" cy="218821"/>
            </a:xfrm>
            <a:custGeom>
              <a:avLst/>
              <a:gdLst/>
              <a:ahLst/>
              <a:cxnLst/>
              <a:rect r="r" b="b" t="t" l="l"/>
              <a:pathLst>
                <a:path h="218821" w="78105">
                  <a:moveTo>
                    <a:pt x="8509" y="0"/>
                  </a:moveTo>
                  <a:lnTo>
                    <a:pt x="69596" y="0"/>
                  </a:lnTo>
                  <a:cubicBezTo>
                    <a:pt x="74295" y="0"/>
                    <a:pt x="78105" y="3810"/>
                    <a:pt x="78105" y="8509"/>
                  </a:cubicBezTo>
                  <a:lnTo>
                    <a:pt x="78105" y="210312"/>
                  </a:lnTo>
                  <a:cubicBezTo>
                    <a:pt x="78105" y="215011"/>
                    <a:pt x="74295" y="218821"/>
                    <a:pt x="69596" y="218821"/>
                  </a:cubicBezTo>
                  <a:lnTo>
                    <a:pt x="8509" y="218821"/>
                  </a:lnTo>
                  <a:cubicBezTo>
                    <a:pt x="3810" y="218821"/>
                    <a:pt x="0" y="215011"/>
                    <a:pt x="0" y="210312"/>
                  </a:cubicBezTo>
                  <a:lnTo>
                    <a:pt x="0" y="8509"/>
                  </a:lnTo>
                  <a:cubicBezTo>
                    <a:pt x="0" y="3810"/>
                    <a:pt x="3810" y="0"/>
                    <a:pt x="8509" y="0"/>
                  </a:cubicBezTo>
                  <a:moveTo>
                    <a:pt x="8509" y="17018"/>
                  </a:moveTo>
                  <a:lnTo>
                    <a:pt x="8509" y="8509"/>
                  </a:lnTo>
                  <a:lnTo>
                    <a:pt x="17018" y="8509"/>
                  </a:lnTo>
                  <a:lnTo>
                    <a:pt x="17018" y="210312"/>
                  </a:lnTo>
                  <a:lnTo>
                    <a:pt x="8509" y="210312"/>
                  </a:lnTo>
                  <a:lnTo>
                    <a:pt x="8509" y="201803"/>
                  </a:lnTo>
                  <a:lnTo>
                    <a:pt x="69596" y="201803"/>
                  </a:lnTo>
                  <a:lnTo>
                    <a:pt x="69596" y="210312"/>
                  </a:lnTo>
                  <a:lnTo>
                    <a:pt x="61214" y="210312"/>
                  </a:lnTo>
                  <a:lnTo>
                    <a:pt x="61214" y="8509"/>
                  </a:lnTo>
                  <a:lnTo>
                    <a:pt x="69723" y="8509"/>
                  </a:lnTo>
                  <a:lnTo>
                    <a:pt x="69723" y="17018"/>
                  </a:lnTo>
                  <a:lnTo>
                    <a:pt x="8509" y="17018"/>
                  </a:lnTo>
                  <a:close/>
                </a:path>
              </a:pathLst>
            </a:custGeom>
            <a:solidFill>
              <a:srgbClr val="E24B4A"/>
            </a:solidFill>
          </p:spPr>
        </p:sp>
      </p:grpSp>
      <p:grpSp>
        <p:nvGrpSpPr>
          <p:cNvPr name="Group 329" id="329"/>
          <p:cNvGrpSpPr/>
          <p:nvPr/>
        </p:nvGrpSpPr>
        <p:grpSpPr>
          <a:xfrm rot="0">
            <a:off x="915351" y="9320434"/>
            <a:ext cx="5630958" cy="366955"/>
            <a:chOff x="0" y="0"/>
            <a:chExt cx="7507945" cy="489274"/>
          </a:xfrm>
        </p:grpSpPr>
        <p:sp>
          <p:nvSpPr>
            <p:cNvPr name="Freeform 330" id="330"/>
            <p:cNvSpPr/>
            <p:nvPr/>
          </p:nvSpPr>
          <p:spPr>
            <a:xfrm flipH="false" flipV="false" rot="0">
              <a:off x="0" y="0"/>
              <a:ext cx="7507946" cy="489280"/>
            </a:xfrm>
            <a:custGeom>
              <a:avLst/>
              <a:gdLst/>
              <a:ahLst/>
              <a:cxnLst/>
              <a:rect r="r" b="b" t="t" l="l"/>
              <a:pathLst>
                <a:path h="489280" w="7507946">
                  <a:moveTo>
                    <a:pt x="0" y="0"/>
                  </a:moveTo>
                  <a:lnTo>
                    <a:pt x="7507946" y="0"/>
                  </a:lnTo>
                  <a:lnTo>
                    <a:pt x="7507946" y="489280"/>
                  </a:lnTo>
                  <a:lnTo>
                    <a:pt x="0" y="489280"/>
                  </a:lnTo>
                  <a:close/>
                </a:path>
              </a:pathLst>
            </a:custGeom>
            <a:blipFill>
              <a:blip r:embed="rId3">
                <a:alphaModFix amt="0"/>
              </a:blip>
              <a:stretch>
                <a:fillRect l="0" t="-323134" r="-24795" b="-323132"/>
              </a:stretch>
            </a:blipFill>
          </p:spPr>
        </p:sp>
        <p:sp>
          <p:nvSpPr>
            <p:cNvPr name="TextBox 331" id="331"/>
            <p:cNvSpPr txBox="true"/>
            <p:nvPr/>
          </p:nvSpPr>
          <p:spPr>
            <a:xfrm>
              <a:off x="0" y="-28575"/>
              <a:ext cx="7507945" cy="517849"/>
            </a:xfrm>
            <a:prstGeom prst="rect">
              <a:avLst/>
            </a:prstGeom>
          </p:spPr>
          <p:txBody>
            <a:bodyPr anchor="ctr" rtlCol="false" tIns="0" lIns="0" bIns="0" rIns="0"/>
            <a:lstStyle/>
            <a:p>
              <a:pPr algn="l">
                <a:lnSpc>
                  <a:spcPts val="902"/>
                </a:lnSpc>
              </a:pPr>
              <a:r>
                <a:rPr lang="en-US" b="true" sz="752">
                  <a:solidFill>
                    <a:srgbClr val="3B5F72"/>
                  </a:solidFill>
                  <a:latin typeface="Calibri (MS) Bold"/>
                  <a:ea typeface="Calibri (MS) Bold"/>
                  <a:cs typeface="Calibri (MS) Bold"/>
                  <a:sym typeface="Calibri (MS) Bold"/>
                </a:rPr>
                <a:t>Member Responsibility Amount (MRA):  </a:t>
              </a:r>
              <a:r>
                <a:rPr lang="en-US" sz="752">
                  <a:solidFill>
                    <a:srgbClr val="3B5F72"/>
                  </a:solidFill>
                  <a:latin typeface="Calibri (MS)"/>
                  <a:ea typeface="Calibri (MS)"/>
                  <a:cs typeface="Calibri (MS)"/>
                  <a:sym typeface="Calibri (MS)"/>
                </a:rPr>
                <a:t>The MRA is the amount a member must pay before eligible medical expenses become eligible for sharing. Think of it as your true out-of-pocket safeguard — reach it and the community shares in eligible expenses at 100%.</a:t>
              </a:r>
            </a:p>
          </p:txBody>
        </p:sp>
      </p:grpSp>
      <p:grpSp>
        <p:nvGrpSpPr>
          <p:cNvPr name="Group 332" id="332"/>
          <p:cNvGrpSpPr/>
          <p:nvPr/>
        </p:nvGrpSpPr>
        <p:grpSpPr>
          <a:xfrm rot="0">
            <a:off x="108000" y="9699593"/>
            <a:ext cx="7556400" cy="250807"/>
            <a:chOff x="0" y="0"/>
            <a:chExt cx="10075200" cy="334409"/>
          </a:xfrm>
        </p:grpSpPr>
        <p:sp>
          <p:nvSpPr>
            <p:cNvPr name="Freeform 333" id="333"/>
            <p:cNvSpPr/>
            <p:nvPr/>
          </p:nvSpPr>
          <p:spPr>
            <a:xfrm flipH="false" flipV="false" rot="0">
              <a:off x="8232" y="5362"/>
              <a:ext cx="10058810" cy="323694"/>
            </a:xfrm>
            <a:custGeom>
              <a:avLst/>
              <a:gdLst/>
              <a:ahLst/>
              <a:cxnLst/>
              <a:rect r="r" b="b" t="t" l="l"/>
              <a:pathLst>
                <a:path h="323694" w="10058810">
                  <a:moveTo>
                    <a:pt x="0" y="0"/>
                  </a:moveTo>
                  <a:lnTo>
                    <a:pt x="10058810" y="0"/>
                  </a:lnTo>
                  <a:lnTo>
                    <a:pt x="10058810" y="323693"/>
                  </a:lnTo>
                  <a:lnTo>
                    <a:pt x="0" y="323693"/>
                  </a:lnTo>
                  <a:close/>
                </a:path>
              </a:pathLst>
            </a:custGeom>
            <a:solidFill>
              <a:srgbClr val="1D5548"/>
            </a:solidFill>
          </p:spPr>
        </p:sp>
        <p:sp>
          <p:nvSpPr>
            <p:cNvPr name="Freeform 334" id="334"/>
            <p:cNvSpPr/>
            <p:nvPr/>
          </p:nvSpPr>
          <p:spPr>
            <a:xfrm flipH="false" flipV="false" rot="0">
              <a:off x="0" y="0"/>
              <a:ext cx="10075276" cy="334422"/>
            </a:xfrm>
            <a:custGeom>
              <a:avLst/>
              <a:gdLst/>
              <a:ahLst/>
              <a:cxnLst/>
              <a:rect r="r" b="b" t="t" l="l"/>
              <a:pathLst>
                <a:path h="334422" w="10075276">
                  <a:moveTo>
                    <a:pt x="8232" y="0"/>
                  </a:moveTo>
                  <a:lnTo>
                    <a:pt x="10067042" y="0"/>
                  </a:lnTo>
                  <a:cubicBezTo>
                    <a:pt x="10071588" y="0"/>
                    <a:pt x="10075276" y="2401"/>
                    <a:pt x="10075276" y="5362"/>
                  </a:cubicBezTo>
                  <a:lnTo>
                    <a:pt x="10075276" y="329055"/>
                  </a:lnTo>
                  <a:cubicBezTo>
                    <a:pt x="10075276" y="332016"/>
                    <a:pt x="10071588" y="334422"/>
                    <a:pt x="10067042" y="334422"/>
                  </a:cubicBezTo>
                  <a:lnTo>
                    <a:pt x="8232" y="334422"/>
                  </a:lnTo>
                  <a:cubicBezTo>
                    <a:pt x="3686" y="334422"/>
                    <a:pt x="0" y="332016"/>
                    <a:pt x="0" y="329055"/>
                  </a:cubicBezTo>
                  <a:lnTo>
                    <a:pt x="0" y="5362"/>
                  </a:lnTo>
                  <a:cubicBezTo>
                    <a:pt x="0" y="2401"/>
                    <a:pt x="3686" y="0"/>
                    <a:pt x="8232" y="0"/>
                  </a:cubicBezTo>
                  <a:moveTo>
                    <a:pt x="8232" y="10723"/>
                  </a:moveTo>
                  <a:lnTo>
                    <a:pt x="8232" y="5362"/>
                  </a:lnTo>
                  <a:lnTo>
                    <a:pt x="16464" y="5362"/>
                  </a:lnTo>
                  <a:lnTo>
                    <a:pt x="16464" y="329055"/>
                  </a:lnTo>
                  <a:lnTo>
                    <a:pt x="8232" y="329055"/>
                  </a:lnTo>
                  <a:lnTo>
                    <a:pt x="8232" y="323694"/>
                  </a:lnTo>
                  <a:lnTo>
                    <a:pt x="10067042" y="323694"/>
                  </a:lnTo>
                  <a:lnTo>
                    <a:pt x="10067042" y="329055"/>
                  </a:lnTo>
                  <a:lnTo>
                    <a:pt x="10058810" y="329055"/>
                  </a:lnTo>
                  <a:lnTo>
                    <a:pt x="10058810" y="5362"/>
                  </a:lnTo>
                  <a:lnTo>
                    <a:pt x="10067042" y="5362"/>
                  </a:lnTo>
                  <a:lnTo>
                    <a:pt x="10067042" y="10723"/>
                  </a:lnTo>
                  <a:lnTo>
                    <a:pt x="8232" y="10723"/>
                  </a:lnTo>
                  <a:close/>
                </a:path>
              </a:pathLst>
            </a:custGeom>
            <a:solidFill>
              <a:srgbClr val="1D5548"/>
            </a:solidFill>
          </p:spPr>
        </p:sp>
      </p:grpSp>
      <p:grpSp>
        <p:nvGrpSpPr>
          <p:cNvPr name="Group 335" id="335"/>
          <p:cNvGrpSpPr/>
          <p:nvPr/>
        </p:nvGrpSpPr>
        <p:grpSpPr>
          <a:xfrm rot="0">
            <a:off x="293560" y="9687389"/>
            <a:ext cx="6982880" cy="263011"/>
            <a:chOff x="0" y="0"/>
            <a:chExt cx="9310506" cy="350681"/>
          </a:xfrm>
        </p:grpSpPr>
        <p:sp>
          <p:nvSpPr>
            <p:cNvPr name="Freeform 336" id="336"/>
            <p:cNvSpPr/>
            <p:nvPr/>
          </p:nvSpPr>
          <p:spPr>
            <a:xfrm flipH="false" flipV="false" rot="0">
              <a:off x="0" y="0"/>
              <a:ext cx="9310500" cy="350683"/>
            </a:xfrm>
            <a:custGeom>
              <a:avLst/>
              <a:gdLst/>
              <a:ahLst/>
              <a:cxnLst/>
              <a:rect r="r" b="b" t="t" l="l"/>
              <a:pathLst>
                <a:path h="350683" w="9310500">
                  <a:moveTo>
                    <a:pt x="0" y="0"/>
                  </a:moveTo>
                  <a:lnTo>
                    <a:pt x="9310500" y="0"/>
                  </a:lnTo>
                  <a:lnTo>
                    <a:pt x="9310500" y="350683"/>
                  </a:lnTo>
                  <a:lnTo>
                    <a:pt x="0" y="350683"/>
                  </a:lnTo>
                  <a:close/>
                </a:path>
              </a:pathLst>
            </a:custGeom>
            <a:blipFill>
              <a:blip r:embed="rId3">
                <a:alphaModFix amt="0"/>
              </a:blip>
              <a:stretch>
                <a:fillRect l="0" t="-341871" r="23801" b="-346511"/>
              </a:stretch>
            </a:blipFill>
          </p:spPr>
        </p:sp>
        <p:sp>
          <p:nvSpPr>
            <p:cNvPr name="TextBox 337" id="337"/>
            <p:cNvSpPr txBox="true"/>
            <p:nvPr/>
          </p:nvSpPr>
          <p:spPr>
            <a:xfrm>
              <a:off x="0" y="-19050"/>
              <a:ext cx="9310506" cy="369731"/>
            </a:xfrm>
            <a:prstGeom prst="rect">
              <a:avLst/>
            </a:prstGeom>
          </p:spPr>
          <p:txBody>
            <a:bodyPr anchor="ctr" rtlCol="false" tIns="0" lIns="0" bIns="0" rIns="0"/>
            <a:lstStyle/>
            <a:p>
              <a:pPr algn="l">
                <a:lnSpc>
                  <a:spcPts val="722"/>
                </a:lnSpc>
              </a:pPr>
              <a:r>
                <a:rPr lang="en-US" sz="601">
                  <a:solidFill>
                    <a:srgbClr val="B5D0C0"/>
                  </a:solidFill>
                  <a:latin typeface="Calibri (MS)"/>
                  <a:ea typeface="Calibri (MS)"/>
                  <a:cs typeface="Calibri (MS)"/>
                  <a:sym typeface="Calibri (MS)"/>
                </a:rPr>
                <a:t>This plan is a voluntary health sharing arrangement, not insurance. Premium and cost estimates are illustrative ranges and not guarantees. Sharing eligibility is subject to Member Guidelines.</a:t>
              </a:r>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DAHKHADNDiY</dc:identifier>
  <dcterms:modified xsi:type="dcterms:W3CDTF">2011-08-01T06:04:30Z</dcterms:modified>
  <cp:revision>1</cp:revision>
  <dc:title>Not Covered Saves You More</dc:title>
</cp:coreProperties>
</file>